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50" r:id="rId4"/>
    <p:sldMasterId id="2147483719" r:id="rId5"/>
    <p:sldMasterId id="2147483702" r:id="rId6"/>
    <p:sldMasterId id="2147483704" r:id="rId7"/>
  </p:sldMasterIdLst>
  <p:notesMasterIdLst>
    <p:notesMasterId r:id="rId50"/>
  </p:notesMasterIdLst>
  <p:sldIdLst>
    <p:sldId id="483" r:id="rId8"/>
    <p:sldId id="502" r:id="rId9"/>
    <p:sldId id="501" r:id="rId10"/>
    <p:sldId id="503" r:id="rId11"/>
    <p:sldId id="457" r:id="rId12"/>
    <p:sldId id="448" r:id="rId13"/>
    <p:sldId id="504" r:id="rId14"/>
    <p:sldId id="455" r:id="rId15"/>
    <p:sldId id="419" r:id="rId16"/>
    <p:sldId id="390" r:id="rId17"/>
    <p:sldId id="420" r:id="rId18"/>
    <p:sldId id="496" r:id="rId19"/>
    <p:sldId id="434" r:id="rId20"/>
    <p:sldId id="487" r:id="rId21"/>
    <p:sldId id="462" r:id="rId22"/>
    <p:sldId id="484" r:id="rId23"/>
    <p:sldId id="460" r:id="rId24"/>
    <p:sldId id="440" r:id="rId25"/>
    <p:sldId id="461" r:id="rId26"/>
    <p:sldId id="499" r:id="rId27"/>
    <p:sldId id="429" r:id="rId28"/>
    <p:sldId id="442" r:id="rId29"/>
    <p:sldId id="380" r:id="rId30"/>
    <p:sldId id="486" r:id="rId31"/>
    <p:sldId id="498" r:id="rId32"/>
    <p:sldId id="477" r:id="rId33"/>
    <p:sldId id="500" r:id="rId34"/>
    <p:sldId id="485" r:id="rId35"/>
    <p:sldId id="488" r:id="rId36"/>
    <p:sldId id="490" r:id="rId37"/>
    <p:sldId id="463" r:id="rId38"/>
    <p:sldId id="491" r:id="rId39"/>
    <p:sldId id="489" r:id="rId40"/>
    <p:sldId id="492" r:id="rId41"/>
    <p:sldId id="493" r:id="rId42"/>
    <p:sldId id="494" r:id="rId43"/>
    <p:sldId id="465" r:id="rId44"/>
    <p:sldId id="466" r:id="rId45"/>
    <p:sldId id="467" r:id="rId46"/>
    <p:sldId id="471" r:id="rId47"/>
    <p:sldId id="476" r:id="rId48"/>
    <p:sldId id="482" r:id="rId49"/>
  </p:sldIdLst>
  <p:sldSz cx="12192000" cy="6858000"/>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otte Raby" initials="CR" lastIdx="5" clrIdx="0">
    <p:extLst>
      <p:ext uri="{19B8F6BF-5375-455C-9EA6-DF929625EA0E}">
        <p15:presenceInfo xmlns:p15="http://schemas.microsoft.com/office/powerpoint/2012/main" userId="3ce8dd4a77e46e4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E32"/>
    <a:srgbClr val="EDC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18CE44-5F92-C7C2-E445-C746B55F25F5}" v="30" dt="2026-09-23T07:35:22.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microsoft.com/office/2016/11/relationships/changesInfo" Target="changesInfos/changesInfo1.xml"/><Relationship Id="rId8" Type="http://schemas.openxmlformats.org/officeDocument/2006/relationships/slide" Target="slides/slide1.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microsoft.com/office/2015/10/relationships/revisionInfo" Target="revisionInfo.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ia Bennett" userId="S::gbennett@stcaths.herts.sch.uk::fc9c5c78-3bad-4868-aee3-bd524a640449" providerId="AD" clId="Web-{1F18CE44-5F92-C7C2-E445-C746B55F25F5}"/>
    <pc:docChg chg="modSld">
      <pc:chgData name="Georgia Bennett" userId="S::gbennett@stcaths.herts.sch.uk::fc9c5c78-3bad-4868-aee3-bd524a640449" providerId="AD" clId="Web-{1F18CE44-5F92-C7C2-E445-C746B55F25F5}" dt="2026-09-23T07:35:22.335" v="16" actId="20577"/>
      <pc:docMkLst>
        <pc:docMk/>
      </pc:docMkLst>
      <pc:sldChg chg="modSp">
        <pc:chgData name="Georgia Bennett" userId="S::gbennett@stcaths.herts.sch.uk::fc9c5c78-3bad-4868-aee3-bd524a640449" providerId="AD" clId="Web-{1F18CE44-5F92-C7C2-E445-C746B55F25F5}" dt="2026-09-23T07:35:22.335" v="16" actId="20577"/>
        <pc:sldMkLst>
          <pc:docMk/>
          <pc:sldMk cId="3617700101" sldId="501"/>
        </pc:sldMkLst>
        <pc:spChg chg="mod">
          <ac:chgData name="Georgia Bennett" userId="S::gbennett@stcaths.herts.sch.uk::fc9c5c78-3bad-4868-aee3-bd524a640449" providerId="AD" clId="Web-{1F18CE44-5F92-C7C2-E445-C746B55F25F5}" dt="2026-09-23T07:35:22.335" v="16" actId="20577"/>
          <ac:spMkLst>
            <pc:docMk/>
            <pc:sldMk cId="3617700101" sldId="501"/>
            <ac:spMk id="4" creationId="{260D213F-6897-2E2B-64D9-E2FBC088AB6A}"/>
          </ac:spMkLst>
        </pc:spChg>
      </pc:sldChg>
    </pc:docChg>
  </pc:docChgLst>
  <pc:docChgLst>
    <pc:chgData name="Georgia Bennett" userId="fc9c5c78-3bad-4868-aee3-bd524a640449" providerId="ADAL" clId="{AB347ECE-3D7B-47AA-A5D7-F77191D40F7A}"/>
    <pc:docChg chg="custSel delSld modSld">
      <pc:chgData name="Georgia Bennett" userId="fc9c5c78-3bad-4868-aee3-bd524a640449" providerId="ADAL" clId="{AB347ECE-3D7B-47AA-A5D7-F77191D40F7A}" dt="2026-09-22T21:32:17.487" v="57" actId="2696"/>
      <pc:docMkLst>
        <pc:docMk/>
      </pc:docMkLst>
      <pc:sldChg chg="del">
        <pc:chgData name="Georgia Bennett" userId="fc9c5c78-3bad-4868-aee3-bd524a640449" providerId="ADAL" clId="{AB347ECE-3D7B-47AA-A5D7-F77191D40F7A}" dt="2026-09-22T21:32:17.487" v="57" actId="2696"/>
        <pc:sldMkLst>
          <pc:docMk/>
          <pc:sldMk cId="550203635" sldId="468"/>
        </pc:sldMkLst>
      </pc:sldChg>
      <pc:sldChg chg="modSp mod">
        <pc:chgData name="Georgia Bennett" userId="fc9c5c78-3bad-4868-aee3-bd524a640449" providerId="ADAL" clId="{AB347ECE-3D7B-47AA-A5D7-F77191D40F7A}" dt="2026-09-22T16:43:25.687" v="38" actId="20577"/>
        <pc:sldMkLst>
          <pc:docMk/>
          <pc:sldMk cId="474243551" sldId="500"/>
        </pc:sldMkLst>
        <pc:spChg chg="mod">
          <ac:chgData name="Georgia Bennett" userId="fc9c5c78-3bad-4868-aee3-bd524a640449" providerId="ADAL" clId="{AB347ECE-3D7B-47AA-A5D7-F77191D40F7A}" dt="2026-09-22T16:43:25.687" v="38" actId="20577"/>
          <ac:spMkLst>
            <pc:docMk/>
            <pc:sldMk cId="474243551" sldId="500"/>
            <ac:spMk id="3" creationId="{B2306C6D-EC84-F9F3-238B-BF24EF384471}"/>
          </ac:spMkLst>
        </pc:spChg>
      </pc:sldChg>
      <pc:sldChg chg="addSp modSp mod">
        <pc:chgData name="Georgia Bennett" userId="fc9c5c78-3bad-4868-aee3-bd524a640449" providerId="ADAL" clId="{AB347ECE-3D7B-47AA-A5D7-F77191D40F7A}" dt="2026-09-22T21:13:28.073" v="56" actId="1076"/>
        <pc:sldMkLst>
          <pc:docMk/>
          <pc:sldMk cId="3617700101" sldId="501"/>
        </pc:sldMkLst>
        <pc:picChg chg="add mod">
          <ac:chgData name="Georgia Bennett" userId="fc9c5c78-3bad-4868-aee3-bd524a640449" providerId="ADAL" clId="{AB347ECE-3D7B-47AA-A5D7-F77191D40F7A}" dt="2026-09-22T21:12:32.267" v="50" actId="1076"/>
          <ac:picMkLst>
            <pc:docMk/>
            <pc:sldMk cId="3617700101" sldId="501"/>
            <ac:picMk id="3" creationId="{85D50F70-8109-0725-3657-0AD5DEABD255}"/>
          </ac:picMkLst>
        </pc:picChg>
        <pc:picChg chg="add">
          <ac:chgData name="Georgia Bennett" userId="fc9c5c78-3bad-4868-aee3-bd524a640449" providerId="ADAL" clId="{AB347ECE-3D7B-47AA-A5D7-F77191D40F7A}" dt="2026-09-22T21:12:39.319" v="52" actId="22"/>
          <ac:picMkLst>
            <pc:docMk/>
            <pc:sldMk cId="3617700101" sldId="501"/>
            <ac:picMk id="7" creationId="{024C50FB-BDE8-F8DB-5F33-41A5283CED68}"/>
          </ac:picMkLst>
        </pc:picChg>
        <pc:picChg chg="add mod">
          <ac:chgData name="Georgia Bennett" userId="fc9c5c78-3bad-4868-aee3-bd524a640449" providerId="ADAL" clId="{AB347ECE-3D7B-47AA-A5D7-F77191D40F7A}" dt="2026-09-22T21:13:28.073" v="56" actId="1076"/>
          <ac:picMkLst>
            <pc:docMk/>
            <pc:sldMk cId="3617700101" sldId="501"/>
            <ac:picMk id="9" creationId="{80163352-E0C2-4AD6-3E42-F38F0F6F284E}"/>
          </ac:picMkLst>
        </pc:picChg>
      </pc:sldChg>
      <pc:sldChg chg="addSp delSp modSp mod">
        <pc:chgData name="Georgia Bennett" userId="fc9c5c78-3bad-4868-aee3-bd524a640449" providerId="ADAL" clId="{AB347ECE-3D7B-47AA-A5D7-F77191D40F7A}" dt="2026-09-22T21:12:36.013" v="51" actId="21"/>
        <pc:sldMkLst>
          <pc:docMk/>
          <pc:sldMk cId="3274941122" sldId="502"/>
        </pc:sldMkLst>
        <pc:picChg chg="add mod">
          <ac:chgData name="Georgia Bennett" userId="fc9c5c78-3bad-4868-aee3-bd524a640449" providerId="ADAL" clId="{AB347ECE-3D7B-47AA-A5D7-F77191D40F7A}" dt="2026-09-22T21:10:47.472" v="41" actId="1076"/>
          <ac:picMkLst>
            <pc:docMk/>
            <pc:sldMk cId="3274941122" sldId="502"/>
            <ac:picMk id="3" creationId="{188B4CB4-610E-3BA9-E8EF-72E032306B72}"/>
          </ac:picMkLst>
        </pc:picChg>
        <pc:picChg chg="add del mod">
          <ac:chgData name="Georgia Bennett" userId="fc9c5c78-3bad-4868-aee3-bd524a640449" providerId="ADAL" clId="{AB347ECE-3D7B-47AA-A5D7-F77191D40F7A}" dt="2026-09-22T21:12:36.013" v="51" actId="21"/>
          <ac:picMkLst>
            <pc:docMk/>
            <pc:sldMk cId="3274941122" sldId="502"/>
            <ac:picMk id="7" creationId="{C223267A-DF15-FFD0-8F23-9D7AA6A71D2F}"/>
          </ac:picMkLst>
        </pc:picChg>
        <pc:picChg chg="add del mod">
          <ac:chgData name="Georgia Bennett" userId="fc9c5c78-3bad-4868-aee3-bd524a640449" providerId="ADAL" clId="{AB347ECE-3D7B-47AA-A5D7-F77191D40F7A}" dt="2026-09-22T21:12:27.198" v="48" actId="21"/>
          <ac:picMkLst>
            <pc:docMk/>
            <pc:sldMk cId="3274941122" sldId="502"/>
            <ac:picMk id="9" creationId="{2A841B87-019E-8D18-C681-74364BC9B26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96AF1521-527F-9A4A-B206-9C642680D718}"/>
              </a:ext>
            </a:extLst>
          </p:cNvPr>
          <p:cNvSpPr>
            <a:spLocks noGrp="1" noRot="1" noChangeAspect="1"/>
          </p:cNvSpPr>
          <p:nvPr>
            <p:ph type="sldImg"/>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A5C551B8-6B7A-B445-8A47-DCE3FB8E68C8}"/>
              </a:ext>
            </a:extLst>
          </p:cNvPr>
          <p:cNvSpPr>
            <a:spLocks noGrp="1"/>
          </p:cNvSpPr>
          <p:nvPr>
            <p:ph type="body" sz="quarter" idx="1"/>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Calibri" panose="020F0502020204030204" pitchFamily="34" charset="0"/>
              </a:rPr>
              <a:t>Click to edit Master text styles</a:t>
            </a:r>
          </a:p>
          <a:p>
            <a:pPr lvl="1"/>
            <a:r>
              <a:rPr lang="en-US" altLang="en-US" noProof="0">
                <a:sym typeface="Calibri" panose="020F0502020204030204" pitchFamily="34" charset="0"/>
              </a:rPr>
              <a:t>Second level</a:t>
            </a:r>
          </a:p>
          <a:p>
            <a:pPr lvl="2"/>
            <a:r>
              <a:rPr lang="en-US" altLang="en-US" noProof="0">
                <a:sym typeface="Calibri" panose="020F0502020204030204" pitchFamily="34" charset="0"/>
              </a:rPr>
              <a:t>Third level</a:t>
            </a:r>
          </a:p>
          <a:p>
            <a:pPr lvl="3"/>
            <a:r>
              <a:rPr lang="en-US" altLang="en-US" noProof="0">
                <a:sym typeface="Calibri" panose="020F0502020204030204" pitchFamily="34" charset="0"/>
              </a:rPr>
              <a:t>Fourth level</a:t>
            </a:r>
          </a:p>
          <a:p>
            <a:pPr lvl="4"/>
            <a:r>
              <a:rPr lang="en-US" altLang="en-US" noProof="0">
                <a:sym typeface="Calibri" panose="020F0502020204030204" pitchFamily="34" charset="0"/>
              </a:rPr>
              <a:t>Fifth level</a:t>
            </a:r>
          </a:p>
        </p:txBody>
      </p:sp>
    </p:spTree>
    <p:extLst>
      <p:ext uri="{BB962C8B-B14F-4D97-AF65-F5344CB8AC3E}">
        <p14:creationId xmlns:p14="http://schemas.microsoft.com/office/powerpoint/2010/main" val="33196854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indent="2286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indent="4572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indent="6858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indent="9144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Labelling clothing</a:t>
            </a:r>
          </a:p>
          <a:p>
            <a:r>
              <a:rPr lang="en-GB"/>
              <a:t>Spare clothes</a:t>
            </a:r>
          </a:p>
          <a:p>
            <a:r>
              <a:rPr lang="en-GB"/>
              <a:t>Waterproofs/wellies</a:t>
            </a:r>
          </a:p>
          <a:p>
            <a:r>
              <a:rPr lang="en-GB"/>
              <a:t>Book bag </a:t>
            </a:r>
          </a:p>
        </p:txBody>
      </p:sp>
    </p:spTree>
    <p:extLst>
      <p:ext uri="{BB962C8B-B14F-4D97-AF65-F5344CB8AC3E}">
        <p14:creationId xmlns:p14="http://schemas.microsoft.com/office/powerpoint/2010/main" val="1687527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0B57E-FAE5-F0FF-3B9C-A822A2354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BFD06-3031-A5D3-28E3-7594C057D6A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3E67B4-0188-D871-3505-AABB8DA6BB21}"/>
              </a:ext>
            </a:extLst>
          </p:cNvPr>
          <p:cNvSpPr>
            <a:spLocks noGrp="1"/>
          </p:cNvSpPr>
          <p:nvPr>
            <p:ph type="body" idx="1"/>
          </p:nvPr>
        </p:nvSpPr>
        <p:spPr/>
        <p:txBody>
          <a:bodyPr/>
          <a:lstStyle/>
          <a:p>
            <a:r>
              <a:rPr lang="en-GB"/>
              <a:t>Labelling clothing</a:t>
            </a:r>
          </a:p>
          <a:p>
            <a:r>
              <a:rPr lang="en-GB"/>
              <a:t>Spare clothes</a:t>
            </a:r>
          </a:p>
          <a:p>
            <a:r>
              <a:rPr lang="en-GB"/>
              <a:t>Waterproofs/wellies</a:t>
            </a:r>
          </a:p>
          <a:p>
            <a:r>
              <a:rPr lang="en-GB"/>
              <a:t>Book bag </a:t>
            </a:r>
          </a:p>
        </p:txBody>
      </p:sp>
    </p:spTree>
    <p:extLst>
      <p:ext uri="{BB962C8B-B14F-4D97-AF65-F5344CB8AC3E}">
        <p14:creationId xmlns:p14="http://schemas.microsoft.com/office/powerpoint/2010/main" val="4117147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39DF0-A9C8-73E2-10F1-A3341C8A44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3370D-D6A7-E3E4-B0E3-2B5FF891282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6277348-58D7-81D5-A953-3E8AE2293252}"/>
              </a:ext>
            </a:extLst>
          </p:cNvPr>
          <p:cNvSpPr>
            <a:spLocks noGrp="1"/>
          </p:cNvSpPr>
          <p:nvPr>
            <p:ph type="body" idx="1"/>
          </p:nvPr>
        </p:nvSpPr>
        <p:spPr/>
        <p:txBody>
          <a:bodyPr/>
          <a:lstStyle/>
          <a:p>
            <a:r>
              <a:rPr lang="en-GB"/>
              <a:t>Labelling clothing</a:t>
            </a:r>
          </a:p>
          <a:p>
            <a:r>
              <a:rPr lang="en-GB"/>
              <a:t>Spare clothes</a:t>
            </a:r>
          </a:p>
          <a:p>
            <a:r>
              <a:rPr lang="en-GB"/>
              <a:t>Waterproofs/wellies</a:t>
            </a:r>
          </a:p>
          <a:p>
            <a:r>
              <a:rPr lang="en-GB"/>
              <a:t>Book bag </a:t>
            </a:r>
          </a:p>
        </p:txBody>
      </p:sp>
    </p:spTree>
    <p:extLst>
      <p:ext uri="{BB962C8B-B14F-4D97-AF65-F5344CB8AC3E}">
        <p14:creationId xmlns:p14="http://schemas.microsoft.com/office/powerpoint/2010/main" val="2970564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26393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a:t>It sounds complicated but it really isn’t!</a:t>
            </a:r>
          </a:p>
          <a:p>
            <a:r>
              <a:rPr lang="en-US"/>
              <a:t> </a:t>
            </a:r>
          </a:p>
        </p:txBody>
      </p:sp>
    </p:spTree>
    <p:extLst>
      <p:ext uri="{BB962C8B-B14F-4D97-AF65-F5344CB8AC3E}">
        <p14:creationId xmlns:p14="http://schemas.microsoft.com/office/powerpoint/2010/main" val="2395797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322206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a:t>We usually teach four new sounds a week and have a review lesson on a Friday. You will get a list of the sounds that we are learning to have at home. This will help you with formation and pronunciation.  </a:t>
            </a:r>
          </a:p>
        </p:txBody>
      </p:sp>
    </p:spTree>
    <p:extLst>
      <p:ext uri="{BB962C8B-B14F-4D97-AF65-F5344CB8AC3E}">
        <p14:creationId xmlns:p14="http://schemas.microsoft.com/office/powerpoint/2010/main" val="2481167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a:t>There are specific resources for the Little </a:t>
            </a:r>
            <a:r>
              <a:rPr lang="en-US" i="1" err="1"/>
              <a:t>Wandle</a:t>
            </a:r>
            <a:r>
              <a:rPr lang="en-US" i="1"/>
              <a:t> </a:t>
            </a:r>
            <a:r>
              <a:rPr lang="en-US" i="1" err="1"/>
              <a:t>Programme</a:t>
            </a:r>
            <a:r>
              <a:rPr lang="en-US" i="1"/>
              <a:t> which the children will be very familiar with. Each sound that we teach to begin with has either a mnemonic (like the astronaut that you can see here) or a phrase like boing-boing for ‘oi’. This helps the children </a:t>
            </a:r>
            <a:r>
              <a:rPr lang="en-US" i="1" err="1"/>
              <a:t>recognise</a:t>
            </a:r>
            <a:r>
              <a:rPr lang="en-US" i="1"/>
              <a:t> and remember the graphemes. Every time we teach a new sound, we also read words during the phonics lesson that contain that new sound so that the children </a:t>
            </a:r>
            <a:r>
              <a:rPr lang="en-US" i="1" err="1"/>
              <a:t>practise</a:t>
            </a:r>
            <a:r>
              <a:rPr lang="en-US" i="1"/>
              <a:t> what they have learned. We then go on to reading a sentence containing some of those words. We have displays in the classroom and on the tables to support the children throughout the day. </a:t>
            </a:r>
          </a:p>
        </p:txBody>
      </p:sp>
    </p:spTree>
    <p:extLst>
      <p:ext uri="{BB962C8B-B14F-4D97-AF65-F5344CB8AC3E}">
        <p14:creationId xmlns:p14="http://schemas.microsoft.com/office/powerpoint/2010/main" val="3896949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a:t>Some children learn to blend really quickly, and others take a little longer. If your child is finding it difficult, ask your child’s teacher for ways to help at home – playing blending games at home is so helpful!</a:t>
            </a:r>
          </a:p>
          <a:p>
            <a:br>
              <a:rPr lang="en-US"/>
            </a:br>
            <a:r>
              <a:rPr lang="en-US"/>
              <a:t>Show parents this video from the website: https://</a:t>
            </a:r>
            <a:r>
              <a:rPr lang="en-US" err="1"/>
              <a:t>www.littlewandlelettersandsounds.org.uk</a:t>
            </a:r>
            <a:r>
              <a:rPr lang="en-US"/>
              <a:t>/resources/for-parents/</a:t>
            </a:r>
          </a:p>
          <a:p>
            <a:endParaRPr lang="en-US"/>
          </a:p>
        </p:txBody>
      </p:sp>
    </p:spTree>
    <p:extLst>
      <p:ext uri="{BB962C8B-B14F-4D97-AF65-F5344CB8AC3E}">
        <p14:creationId xmlns:p14="http://schemas.microsoft.com/office/powerpoint/2010/main" val="3531044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a:latin typeface="Calibri"/>
                <a:cs typeface="Calibri"/>
              </a:rPr>
              <a:t>Slide purpose:</a:t>
            </a:r>
          </a:p>
          <a:p>
            <a:pPr marL="171450" indent="-171450">
              <a:buFont typeface="Arial"/>
              <a:buChar char="•"/>
            </a:pPr>
            <a:r>
              <a:rPr lang="en-GB" b="0">
                <a:latin typeface="Calibri"/>
                <a:cs typeface="Calibri"/>
              </a:rPr>
              <a:t>To introduce</a:t>
            </a:r>
            <a:r>
              <a:rPr lang="en-GB" b="0" baseline="0">
                <a:latin typeface="Calibri"/>
                <a:cs typeface="Calibri"/>
              </a:rPr>
              <a:t> tricky words</a:t>
            </a:r>
            <a:endParaRPr lang="en-US" b="0"/>
          </a:p>
          <a:p>
            <a:pPr marL="171450" indent="-171450">
              <a:buFont typeface="Arial"/>
              <a:buChar char="•"/>
            </a:pPr>
            <a:endParaRPr lang="en-GB" b="1">
              <a:latin typeface="Calibri"/>
              <a:cs typeface="Calibri"/>
            </a:endParaRPr>
          </a:p>
          <a:p>
            <a:pPr marL="0" indent="0">
              <a:buFont typeface="Arial"/>
              <a:buNone/>
            </a:pPr>
            <a:r>
              <a:rPr lang="en-GB" b="1">
                <a:latin typeface="Calibri"/>
                <a:cs typeface="Calibri"/>
              </a:rPr>
              <a:t>Notes:</a:t>
            </a:r>
            <a:endParaRPr lang="en-US" b="0">
              <a:latin typeface="Calibri" panose="020F0502020204030204" pitchFamily="34" charset="0"/>
              <a:cs typeface="Calibri" panose="020F0502020204030204" pitchFamily="34" charset="0"/>
            </a:endParaRPr>
          </a:p>
          <a:p>
            <a:pPr marL="171450" indent="-171450">
              <a:buFont typeface="Arial"/>
              <a:buChar char="•"/>
            </a:pPr>
            <a:r>
              <a:rPr lang="en-US" i="0">
                <a:latin typeface="Calibri"/>
                <a:cs typeface="Calibri"/>
              </a:rPr>
              <a:t>Read the slide.</a:t>
            </a:r>
          </a:p>
          <a:p>
            <a:pPr marL="171450" indent="-171450">
              <a:buFont typeface="Arial"/>
              <a:buChar char="•"/>
              <a:defRPr/>
            </a:pPr>
            <a:r>
              <a:rPr lang="en-US" b="0" i="0">
                <a:latin typeface="Calibri"/>
                <a:cs typeface="Calibri"/>
              </a:rPr>
              <a:t>You may wish to give parents a copy of the document ‘Phase 2 tricky words: Reception Autumn term – Information for parents and carers</a:t>
            </a:r>
            <a:r>
              <a:rPr lang="en-US">
                <a:latin typeface="Calibri"/>
                <a:cs typeface="Calibri"/>
              </a:rPr>
              <a:t>'. </a:t>
            </a:r>
            <a:endParaRPr lang="en-US" i="1"/>
          </a:p>
        </p:txBody>
      </p:sp>
    </p:spTree>
    <p:extLst>
      <p:ext uri="{BB962C8B-B14F-4D97-AF65-F5344CB8AC3E}">
        <p14:creationId xmlns:p14="http://schemas.microsoft.com/office/powerpoint/2010/main" val="4113536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Model the process on a flipchart for the parents to see.</a:t>
            </a:r>
          </a:p>
        </p:txBody>
      </p:sp>
    </p:spTree>
    <p:extLst>
      <p:ext uri="{BB962C8B-B14F-4D97-AF65-F5344CB8AC3E}">
        <p14:creationId xmlns:p14="http://schemas.microsoft.com/office/powerpoint/2010/main" val="4022871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5552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i="1"/>
              <a:t>Celebrate child’s success at school, make time for reading at home!</a:t>
            </a:r>
          </a:p>
        </p:txBody>
      </p:sp>
    </p:spTree>
    <p:extLst>
      <p:ext uri="{BB962C8B-B14F-4D97-AF65-F5344CB8AC3E}">
        <p14:creationId xmlns:p14="http://schemas.microsoft.com/office/powerpoint/2010/main" val="659990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a:t>As well as the ‘learning to read’ book that your child will bring home they will also bring home a book for sharing with you. This book is SO important. This is how we are going to give them the WILL to read. Please read with your child as often as you can – at least once a day if possible.</a:t>
            </a:r>
          </a:p>
          <a:p>
            <a:endParaRPr lang="en-US" i="1"/>
          </a:p>
          <a:p>
            <a:endParaRPr lang="en-US"/>
          </a:p>
        </p:txBody>
      </p:sp>
    </p:spTree>
    <p:extLst>
      <p:ext uri="{BB962C8B-B14F-4D97-AF65-F5344CB8AC3E}">
        <p14:creationId xmlns:p14="http://schemas.microsoft.com/office/powerpoint/2010/main" val="3285445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a:latin typeface="Calibri"/>
                <a:cs typeface="Calibri"/>
              </a:rPr>
              <a:t>Slide purpose:</a:t>
            </a:r>
          </a:p>
          <a:p>
            <a:pPr marL="171450" indent="-171450">
              <a:buFont typeface="Arial"/>
              <a:buChar char="•"/>
            </a:pPr>
            <a:r>
              <a:rPr lang="en-GB">
                <a:latin typeface="Calibri"/>
                <a:cs typeface="Calibri"/>
              </a:rPr>
              <a:t>To give guidance on reading wordless books</a:t>
            </a:r>
            <a:r>
              <a:rPr lang="en-GB" baseline="0">
                <a:latin typeface="Calibri"/>
                <a:cs typeface="Calibri"/>
              </a:rPr>
              <a:t> at home</a:t>
            </a:r>
            <a:endParaRPr lang="en-US"/>
          </a:p>
          <a:p>
            <a:pPr marL="171450" indent="-171450">
              <a:buFont typeface="Arial"/>
              <a:buChar char="•"/>
            </a:pPr>
            <a:endParaRPr lang="en-GB" b="1">
              <a:latin typeface="Calibri"/>
              <a:cs typeface="Calibri"/>
            </a:endParaRPr>
          </a:p>
          <a:p>
            <a:pPr marL="0" indent="0">
              <a:buFont typeface="Arial"/>
              <a:buNone/>
            </a:pPr>
            <a:r>
              <a:rPr lang="en-GB" b="1">
                <a:latin typeface="Calibri"/>
                <a:cs typeface="Calibri"/>
              </a:rPr>
              <a:t>Notes:</a:t>
            </a:r>
            <a:endParaRPr lang="en-US" b="0">
              <a:latin typeface="Calibri" panose="020F0502020204030204" pitchFamily="34" charset="0"/>
              <a:cs typeface="Calibri" panose="020F0502020204030204" pitchFamily="34" charset="0"/>
            </a:endParaRPr>
          </a:p>
          <a:p>
            <a:pPr marL="171450" indent="-171450">
              <a:buFont typeface="Arial"/>
              <a:buChar char="•"/>
            </a:pPr>
            <a:r>
              <a:rPr lang="en-US" i="0"/>
              <a:t>Read the slide.</a:t>
            </a:r>
            <a:endParaRPr lang="en-US"/>
          </a:p>
        </p:txBody>
      </p:sp>
    </p:spTree>
    <p:extLst>
      <p:ext uri="{BB962C8B-B14F-4D97-AF65-F5344CB8AC3E}">
        <p14:creationId xmlns:p14="http://schemas.microsoft.com/office/powerpoint/2010/main" val="2576822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38430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4833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a:t>We assess your child every six weeks to check progress. Any child who needs extra support has daily keep-up sessions planned for them.</a:t>
            </a:r>
          </a:p>
        </p:txBody>
      </p:sp>
    </p:spTree>
    <p:extLst>
      <p:ext uri="{BB962C8B-B14F-4D97-AF65-F5344CB8AC3E}">
        <p14:creationId xmlns:p14="http://schemas.microsoft.com/office/powerpoint/2010/main" val="3699818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a:latin typeface="Calibri"/>
                <a:cs typeface="Calibri"/>
              </a:rPr>
              <a:t>Slide purpose:</a:t>
            </a:r>
          </a:p>
          <a:p>
            <a:pPr marL="171450" indent="-171450">
              <a:buFont typeface="Arial"/>
              <a:buChar char="•"/>
            </a:pPr>
            <a:r>
              <a:rPr lang="en-GB">
                <a:latin typeface="Calibri"/>
                <a:cs typeface="Calibri"/>
              </a:rPr>
              <a:t>To give guidance on reading the decodable</a:t>
            </a:r>
            <a:r>
              <a:rPr lang="en-GB" baseline="0">
                <a:latin typeface="Calibri"/>
                <a:cs typeface="Calibri"/>
              </a:rPr>
              <a:t> book at home</a:t>
            </a:r>
            <a:endParaRPr lang="en-US"/>
          </a:p>
          <a:p>
            <a:pPr marL="171450" indent="-171450">
              <a:buFont typeface="Arial"/>
              <a:buChar char="•"/>
            </a:pPr>
            <a:endParaRPr lang="en-GB" b="1">
              <a:latin typeface="Calibri"/>
              <a:cs typeface="Calibri"/>
            </a:endParaRPr>
          </a:p>
          <a:p>
            <a:pPr marL="0" indent="0">
              <a:buFont typeface="Arial"/>
              <a:buNone/>
            </a:pPr>
            <a:r>
              <a:rPr lang="en-GB" b="1">
                <a:latin typeface="Calibri"/>
                <a:cs typeface="Calibri"/>
              </a:rPr>
              <a:t>Notes</a:t>
            </a:r>
            <a:endParaRPr lang="en-US" b="0">
              <a:latin typeface="Calibri" panose="020F0502020204030204" pitchFamily="34" charset="0"/>
              <a:cs typeface="Calibri" panose="020F0502020204030204" pitchFamily="34" charset="0"/>
            </a:endParaRPr>
          </a:p>
          <a:p>
            <a:pPr marL="171450" indent="-171450">
              <a:buFont typeface="Arial"/>
              <a:buChar char="•"/>
            </a:pPr>
            <a:r>
              <a:rPr lang="en-US" i="0"/>
              <a:t>Read the slide.</a:t>
            </a:r>
          </a:p>
        </p:txBody>
      </p:sp>
    </p:spTree>
    <p:extLst>
      <p:ext uri="{BB962C8B-B14F-4D97-AF65-F5344CB8AC3E}">
        <p14:creationId xmlns:p14="http://schemas.microsoft.com/office/powerpoint/2010/main" val="3340594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715232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501829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404095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970016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121727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Tree>
    <p:extLst>
      <p:ext uri="{BB962C8B-B14F-4D97-AF65-F5344CB8AC3E}">
        <p14:creationId xmlns:p14="http://schemas.microsoft.com/office/powerpoint/2010/main" val="2134670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188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2736173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66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820991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405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B1524F4-450B-494A-8168-C27743591B4F}"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3265911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006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05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596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0808-5329-3A4B-BC95-FF75E1EE37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46158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Tree>
    <p:extLst>
      <p:ext uri="{BB962C8B-B14F-4D97-AF65-F5344CB8AC3E}">
        <p14:creationId xmlns:p14="http://schemas.microsoft.com/office/powerpoint/2010/main" val="3220031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auctor</a:t>
            </a:r>
            <a:r>
              <a:rPr lang="en-US"/>
              <a:t> lacinia </a:t>
            </a:r>
            <a:r>
              <a:rPr lang="en-US" err="1"/>
              <a:t>efficitur</a:t>
            </a:r>
            <a:r>
              <a:rPr lang="en-US"/>
              <a:t>. Ut </a:t>
            </a:r>
            <a:r>
              <a:rPr lang="en-US" err="1"/>
              <a:t>condimentum</a:t>
            </a:r>
            <a:r>
              <a:rPr lang="en-US"/>
              <a:t> </a:t>
            </a:r>
            <a:r>
              <a:rPr lang="en-US" err="1"/>
              <a:t>faucibus</a:t>
            </a:r>
            <a:r>
              <a:rPr lang="en-US"/>
              <a:t> </a:t>
            </a:r>
            <a:r>
              <a:rPr lang="en-US" err="1"/>
              <a:t>varius</a:t>
            </a:r>
            <a:r>
              <a:rPr lang="en-US"/>
              <a:t>. </a:t>
            </a:r>
            <a:r>
              <a:rPr lang="en-US" err="1"/>
              <a:t>Fusce</a:t>
            </a:r>
            <a:r>
              <a:rPr lang="en-US"/>
              <a:t> dictum </a:t>
            </a:r>
            <a:r>
              <a:rPr lang="en-US" err="1"/>
              <a:t>urna</a:t>
            </a:r>
            <a:r>
              <a:rPr lang="en-US"/>
              <a:t> sit </a:t>
            </a:r>
            <a:r>
              <a:rPr lang="en-US" err="1"/>
              <a:t>amet</a:t>
            </a:r>
            <a:r>
              <a:rPr lang="en-US"/>
              <a:t> tempus </a:t>
            </a:r>
            <a:r>
              <a:rPr lang="en-US" err="1"/>
              <a:t>ultricies</a:t>
            </a:r>
            <a:r>
              <a:rPr lang="en-US"/>
              <a:t>. </a:t>
            </a:r>
            <a:r>
              <a:rPr lang="en-US" err="1"/>
              <a:t>Nullam</a:t>
            </a:r>
            <a:r>
              <a:rPr lang="en-US"/>
              <a:t> </a:t>
            </a:r>
            <a:r>
              <a:rPr lang="en-US" err="1"/>
              <a:t>quis</a:t>
            </a:r>
            <a:r>
              <a:rPr lang="en-US"/>
              <a:t> </a:t>
            </a:r>
            <a:r>
              <a:rPr lang="en-US" err="1"/>
              <a:t>lobortis</a:t>
            </a:r>
            <a:r>
              <a:rPr lang="en-US"/>
              <a:t> </a:t>
            </a:r>
            <a:r>
              <a:rPr lang="en-US" err="1"/>
              <a:t>velit</a:t>
            </a:r>
            <a:r>
              <a:rPr lang="en-US"/>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2805055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auctor</a:t>
            </a:r>
            <a:r>
              <a:rPr lang="en-US"/>
              <a:t> lacinia </a:t>
            </a:r>
            <a:r>
              <a:rPr lang="en-US" err="1"/>
              <a:t>efficitur</a:t>
            </a:r>
            <a:r>
              <a:rPr lang="en-US"/>
              <a:t>. Ut </a:t>
            </a:r>
            <a:r>
              <a:rPr lang="en-US" err="1"/>
              <a:t>condimentum</a:t>
            </a:r>
            <a:r>
              <a:rPr lang="en-US"/>
              <a:t> </a:t>
            </a:r>
            <a:r>
              <a:rPr lang="en-US" err="1"/>
              <a:t>faucibus</a:t>
            </a:r>
            <a:r>
              <a:rPr lang="en-US"/>
              <a:t> </a:t>
            </a:r>
            <a:r>
              <a:rPr lang="en-US" err="1"/>
              <a:t>varius</a:t>
            </a:r>
            <a:r>
              <a:rPr lang="en-US"/>
              <a:t>. </a:t>
            </a:r>
            <a:r>
              <a:rPr lang="en-US" err="1"/>
              <a:t>Fusce</a:t>
            </a:r>
            <a:r>
              <a:rPr lang="en-US"/>
              <a:t> dictum </a:t>
            </a:r>
            <a:r>
              <a:rPr lang="en-US" err="1"/>
              <a:t>urna</a:t>
            </a:r>
            <a:r>
              <a:rPr lang="en-US"/>
              <a:t> sit </a:t>
            </a:r>
            <a:r>
              <a:rPr lang="en-US" err="1"/>
              <a:t>amet</a:t>
            </a:r>
            <a:r>
              <a:rPr lang="en-US"/>
              <a:t> tempus </a:t>
            </a:r>
            <a:r>
              <a:rPr lang="en-US" err="1"/>
              <a:t>ultricies</a:t>
            </a:r>
            <a:r>
              <a:rPr lang="en-US"/>
              <a:t>. </a:t>
            </a:r>
            <a:r>
              <a:rPr lang="en-US" err="1"/>
              <a:t>Nullam</a:t>
            </a:r>
            <a:r>
              <a:rPr lang="en-US"/>
              <a:t> </a:t>
            </a:r>
            <a:r>
              <a:rPr lang="en-US" err="1"/>
              <a:t>quis</a:t>
            </a:r>
            <a:r>
              <a:rPr lang="en-US"/>
              <a:t> </a:t>
            </a:r>
            <a:r>
              <a:rPr lang="en-US" err="1"/>
              <a:t>lobortis</a:t>
            </a:r>
            <a:r>
              <a:rPr lang="en-US"/>
              <a:t> </a:t>
            </a:r>
            <a:r>
              <a:rPr lang="en-US" err="1"/>
              <a:t>velit</a:t>
            </a:r>
            <a:r>
              <a:rPr lang="en-US"/>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564188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5482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Tree>
    <p:extLst>
      <p:ext uri="{BB962C8B-B14F-4D97-AF65-F5344CB8AC3E}">
        <p14:creationId xmlns:p14="http://schemas.microsoft.com/office/powerpoint/2010/main" val="2217554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auctor</a:t>
            </a:r>
            <a:r>
              <a:rPr lang="en-US"/>
              <a:t> lacinia </a:t>
            </a:r>
            <a:r>
              <a:rPr lang="en-US" err="1"/>
              <a:t>efficitur</a:t>
            </a:r>
            <a:r>
              <a:rPr lang="en-US"/>
              <a:t>. Ut </a:t>
            </a:r>
            <a:r>
              <a:rPr lang="en-US" err="1"/>
              <a:t>condimentum</a:t>
            </a:r>
            <a:r>
              <a:rPr lang="en-US"/>
              <a:t> </a:t>
            </a:r>
            <a:r>
              <a:rPr lang="en-US" err="1"/>
              <a:t>faucibus</a:t>
            </a:r>
            <a:r>
              <a:rPr lang="en-US"/>
              <a:t> </a:t>
            </a:r>
            <a:r>
              <a:rPr lang="en-US" err="1"/>
              <a:t>varius</a:t>
            </a:r>
            <a:r>
              <a:rPr lang="en-US"/>
              <a:t>. </a:t>
            </a:r>
            <a:r>
              <a:rPr lang="en-US" err="1"/>
              <a:t>Fusce</a:t>
            </a:r>
            <a:r>
              <a:rPr lang="en-US"/>
              <a:t> dictum </a:t>
            </a:r>
            <a:r>
              <a:rPr lang="en-US" err="1"/>
              <a:t>urna</a:t>
            </a:r>
            <a:r>
              <a:rPr lang="en-US"/>
              <a:t> sit </a:t>
            </a:r>
            <a:r>
              <a:rPr lang="en-US" err="1"/>
              <a:t>amet</a:t>
            </a:r>
            <a:r>
              <a:rPr lang="en-US"/>
              <a:t> tempus </a:t>
            </a:r>
            <a:r>
              <a:rPr lang="en-US" err="1"/>
              <a:t>ultricies</a:t>
            </a:r>
            <a:r>
              <a:rPr lang="en-US"/>
              <a:t>. </a:t>
            </a:r>
            <a:r>
              <a:rPr lang="en-US" err="1"/>
              <a:t>Nullam</a:t>
            </a:r>
            <a:r>
              <a:rPr lang="en-US"/>
              <a:t> </a:t>
            </a:r>
            <a:r>
              <a:rPr lang="en-US" err="1"/>
              <a:t>quis</a:t>
            </a:r>
            <a:r>
              <a:rPr lang="en-US"/>
              <a:t> </a:t>
            </a:r>
            <a:r>
              <a:rPr lang="en-US" err="1"/>
              <a:t>lobortis</a:t>
            </a:r>
            <a:r>
              <a:rPr lang="en-US"/>
              <a:t> </a:t>
            </a:r>
            <a:r>
              <a:rPr lang="en-US" err="1"/>
              <a:t>velit</a:t>
            </a:r>
            <a:r>
              <a:rPr lang="en-US"/>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3287471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Tree>
    <p:extLst>
      <p:ext uri="{BB962C8B-B14F-4D97-AF65-F5344CB8AC3E}">
        <p14:creationId xmlns:p14="http://schemas.microsoft.com/office/powerpoint/2010/main" val="4114955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2.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4.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698" r:id="rId5"/>
    <p:sldLayoutId id="2147483717" r:id="rId6"/>
    <p:sldLayoutId id="2147483718"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7"/>
          <a:stretch>
            <a:fillRect/>
          </a:stretch>
        </p:blipFill>
        <p:spPr>
          <a:xfrm>
            <a:off x="10683293" y="260648"/>
            <a:ext cx="1266574" cy="1260000"/>
          </a:xfrm>
          <a:prstGeom prst="rect">
            <a:avLst/>
          </a:prstGeom>
        </p:spPr>
      </p:pic>
    </p:spTree>
    <p:extLst>
      <p:ext uri="{BB962C8B-B14F-4D97-AF65-F5344CB8AC3E}">
        <p14:creationId xmlns:p14="http://schemas.microsoft.com/office/powerpoint/2010/main" val="25772878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033649"/>
      </p:ext>
    </p:extLst>
  </p:cSld>
  <p:clrMap bg1="lt1" tx1="dk1" bg2="lt2" tx2="dk2" accent1="accent1" accent2="accent2" accent3="accent3" accent4="accent4" accent5="accent5" accent6="accent6" hlink="hlink" folHlink="folHlink"/>
  <p:sldLayoutIdLst>
    <p:sldLayoutId id="2147483703"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7"/>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230335"/>
      </p:ext>
    </p:extLst>
  </p:cSld>
  <p:clrMap bg1="lt1" tx1="dk1" bg2="lt2" tx2="dk2" accent1="accent1" accent2="accent2" accent3="accent3" accent4="accent4" accent5="accent5" accent6="accent6" hlink="hlink" folHlink="folHlink"/>
  <p:sldLayoutIdLst>
    <p:sldLayoutId id="2147483705" r:id="rId1"/>
    <p:sldLayoutId id="2147483731" r:id="rId2"/>
    <p:sldLayoutId id="2147483732" r:id="rId3"/>
    <p:sldLayoutId id="2147483751" r:id="rId4"/>
    <p:sldLayoutId id="2147483752"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ideo" Target="https://www.youtube.com/embed/IL5YUCPyC5I?feature=oembed" TargetMode="Externa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littlewandlelettersandsounds.org.uk/"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5.tiff"/><Relationship Id="rId7" Type="http://schemas.openxmlformats.org/officeDocument/2006/relationships/image" Target="../media/image29.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png"/><Relationship Id="rId4" Type="http://schemas.openxmlformats.org/officeDocument/2006/relationships/image" Target="../media/image26.tiff"/></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6.tiff"/><Relationship Id="rId5" Type="http://schemas.openxmlformats.org/officeDocument/2006/relationships/image" Target="../media/image35.tiff"/><Relationship Id="rId4" Type="http://schemas.openxmlformats.org/officeDocument/2006/relationships/image" Target="../media/image34.tiff"/></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9.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13" Type="http://schemas.openxmlformats.org/officeDocument/2006/relationships/hyperlink" Target="https://www.goodfreephotos.com/vector-images/lego-blocks-vector-clipart.png.php" TargetMode="External"/><Relationship Id="rId3" Type="http://schemas.openxmlformats.org/officeDocument/2006/relationships/image" Target="../media/image57.png"/><Relationship Id="rId7" Type="http://schemas.openxmlformats.org/officeDocument/2006/relationships/hyperlink" Target="https://restaurantsbrighton.co.uk/brighton-for-kids/" TargetMode="External"/><Relationship Id="rId12" Type="http://schemas.openxmlformats.org/officeDocument/2006/relationships/image" Target="../media/image61.png"/><Relationship Id="rId17" Type="http://schemas.openxmlformats.org/officeDocument/2006/relationships/hyperlink" Target="https://www.publicdomainpictures.net/view-image.php?image=8082&amp;picture=toy-dolls" TargetMode="External"/><Relationship Id="rId2" Type="http://schemas.openxmlformats.org/officeDocument/2006/relationships/notesSlide" Target="../notesSlides/notesSlide22.xml"/><Relationship Id="rId16"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59.jpeg"/><Relationship Id="rId11" Type="http://schemas.openxmlformats.org/officeDocument/2006/relationships/hyperlink" Target="https://creativecommons.org/licenses/by/3.0/" TargetMode="External"/><Relationship Id="rId5" Type="http://schemas.openxmlformats.org/officeDocument/2006/relationships/hyperlink" Target="https://www.publicdomainpictures.net/en/view-image.php?image=169425&amp;picture=door-number" TargetMode="External"/><Relationship Id="rId15" Type="http://schemas.openxmlformats.org/officeDocument/2006/relationships/hyperlink" Target="https://jackbrummet.blogspot.com/2014/09/62-lego-pieces-and-143000-ants-for-each.html" TargetMode="External"/><Relationship Id="rId10" Type="http://schemas.openxmlformats.org/officeDocument/2006/relationships/hyperlink" Target="http://www.flickr.com/photos/new_and_used_tires/8510129971/" TargetMode="External"/><Relationship Id="rId4" Type="http://schemas.openxmlformats.org/officeDocument/2006/relationships/image" Target="../media/image58.jpeg"/><Relationship Id="rId9" Type="http://schemas.openxmlformats.org/officeDocument/2006/relationships/image" Target="../media/image60.jpeg"/><Relationship Id="rId14"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4A9FA0-FA79-9A0A-0408-6477F47F9171}"/>
              </a:ext>
            </a:extLst>
          </p:cNvPr>
          <p:cNvSpPr/>
          <p:nvPr/>
        </p:nvSpPr>
        <p:spPr>
          <a:xfrm>
            <a:off x="2890777" y="1983791"/>
            <a:ext cx="5764659" cy="2585323"/>
          </a:xfrm>
          <a:prstGeom prst="rect">
            <a:avLst/>
          </a:prstGeom>
          <a:noFill/>
        </p:spPr>
        <p:txBody>
          <a:bodyPr wrap="square" lIns="91440" tIns="45720" rIns="91440" bIns="45720">
            <a:spAutoFit/>
          </a:bodyPr>
          <a:lstStyle/>
          <a:p>
            <a:pPr algn="ctr"/>
            <a:r>
              <a:rPr lang="en-US" sz="5400" b="1">
                <a:ln w="12700">
                  <a:solidFill>
                    <a:schemeClr val="accent5"/>
                  </a:solidFill>
                  <a:prstDash val="solid"/>
                </a:ln>
                <a:pattFill prst="ltDnDiag">
                  <a:fgClr>
                    <a:schemeClr val="accent5">
                      <a:lumMod val="60000"/>
                      <a:lumOff val="40000"/>
                    </a:schemeClr>
                  </a:fgClr>
                  <a:bgClr>
                    <a:schemeClr val="bg1"/>
                  </a:bgClr>
                </a:pattFill>
              </a:rPr>
              <a:t>Welcome! </a:t>
            </a:r>
          </a:p>
          <a:p>
            <a:pPr algn="ctr"/>
            <a:r>
              <a:rPr lang="en-US" sz="5400" b="1" cap="none" spc="0">
                <a:ln w="12700">
                  <a:solidFill>
                    <a:schemeClr val="accent5"/>
                  </a:solidFill>
                  <a:prstDash val="solid"/>
                </a:ln>
                <a:pattFill prst="ltDnDiag">
                  <a:fgClr>
                    <a:schemeClr val="accent5">
                      <a:lumMod val="60000"/>
                      <a:lumOff val="40000"/>
                    </a:schemeClr>
                  </a:fgClr>
                  <a:bgClr>
                    <a:schemeClr val="bg1"/>
                  </a:bgClr>
                </a:pattFill>
                <a:effectLst/>
              </a:rPr>
              <a:t>Phonics and </a:t>
            </a:r>
            <a:r>
              <a:rPr lang="en-US" sz="5400" b="1" cap="none" spc="0" err="1">
                <a:ln w="12700">
                  <a:solidFill>
                    <a:schemeClr val="accent5"/>
                  </a:solidFill>
                  <a:prstDash val="solid"/>
                </a:ln>
                <a:pattFill prst="ltDnDiag">
                  <a:fgClr>
                    <a:schemeClr val="accent5">
                      <a:lumMod val="60000"/>
                      <a:lumOff val="40000"/>
                    </a:schemeClr>
                  </a:fgClr>
                  <a:bgClr>
                    <a:schemeClr val="bg1"/>
                  </a:bgClr>
                </a:pattFill>
                <a:effectLst/>
              </a:rPr>
              <a:t>Maths</a:t>
            </a:r>
            <a:r>
              <a:rPr lang="en-US" sz="5400" b="1" cap="none" spc="0">
                <a:ln w="12700">
                  <a:solidFill>
                    <a:schemeClr val="accent5"/>
                  </a:solidFill>
                  <a:prstDash val="solid"/>
                </a:ln>
                <a:pattFill prst="ltDnDiag">
                  <a:fgClr>
                    <a:schemeClr val="accent5">
                      <a:lumMod val="60000"/>
                      <a:lumOff val="40000"/>
                    </a:schemeClr>
                  </a:fgClr>
                  <a:bgClr>
                    <a:schemeClr val="bg1"/>
                  </a:bgClr>
                </a:pattFill>
                <a:effectLst/>
              </a:rPr>
              <a:t> in EYFS </a:t>
            </a:r>
          </a:p>
        </p:txBody>
      </p:sp>
    </p:spTree>
    <p:extLst>
      <p:ext uri="{BB962C8B-B14F-4D97-AF65-F5344CB8AC3E}">
        <p14:creationId xmlns:p14="http://schemas.microsoft.com/office/powerpoint/2010/main" val="3767065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22684-D1BD-196F-FD9A-E53F83A0BD2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92C2465-034F-86D4-10DE-A6C5F89653A1}"/>
              </a:ext>
            </a:extLst>
          </p:cNvPr>
          <p:cNvSpPr txBox="1"/>
          <p:nvPr/>
        </p:nvSpPr>
        <p:spPr>
          <a:xfrm>
            <a:off x="1052050" y="1660158"/>
            <a:ext cx="9144001" cy="4093428"/>
          </a:xfrm>
          <a:prstGeom prst="rect">
            <a:avLst/>
          </a:prstGeom>
          <a:noFill/>
        </p:spPr>
        <p:txBody>
          <a:bodyPr wrap="square">
            <a:spAutoFit/>
          </a:bodyPr>
          <a:lstStyle/>
          <a:p>
            <a:endParaRPr lang="en-GB" sz="3200">
              <a:solidFill>
                <a:schemeClr val="bg1"/>
              </a:solidFill>
            </a:endParaRPr>
          </a:p>
          <a:p>
            <a:pPr marL="457200" indent="-457200">
              <a:buFont typeface="Arial" panose="020B0604020202020204" pitchFamily="34" charset="0"/>
              <a:buChar char="•"/>
            </a:pPr>
            <a:r>
              <a:rPr lang="en-GB" sz="2000">
                <a:solidFill>
                  <a:schemeClr val="bg1"/>
                </a:solidFill>
              </a:rPr>
              <a:t>To discuss the first half term of school and our daily routine. </a:t>
            </a:r>
          </a:p>
          <a:p>
            <a:endParaRPr lang="en-GB" sz="2800">
              <a:solidFill>
                <a:schemeClr val="bg1"/>
              </a:solidFill>
            </a:endParaRPr>
          </a:p>
          <a:p>
            <a:pPr marL="457200" indent="-457200">
              <a:buFont typeface="Arial" panose="020B0604020202020204" pitchFamily="34" charset="0"/>
              <a:buChar char="•"/>
            </a:pPr>
            <a:r>
              <a:rPr lang="en-GB" sz="2000">
                <a:solidFill>
                  <a:schemeClr val="bg1"/>
                </a:solidFill>
              </a:rPr>
              <a:t> Practicalities, uniform and lunches. </a:t>
            </a:r>
          </a:p>
          <a:p>
            <a:endParaRPr lang="en-GB" sz="2000">
              <a:solidFill>
                <a:schemeClr val="bg1"/>
              </a:solidFill>
            </a:endParaRPr>
          </a:p>
          <a:p>
            <a:pPr marL="457200" indent="-457200">
              <a:buFont typeface="Arial" panose="020B0604020202020204" pitchFamily="34" charset="0"/>
              <a:buChar char="•"/>
            </a:pPr>
            <a:r>
              <a:rPr lang="en-GB" sz="2000">
                <a:solidFill>
                  <a:schemeClr val="bg1"/>
                </a:solidFill>
              </a:rPr>
              <a:t>Upcoming dates and events. </a:t>
            </a:r>
          </a:p>
          <a:p>
            <a:endParaRPr lang="en-GB" sz="2000">
              <a:solidFill>
                <a:schemeClr val="bg1"/>
              </a:solidFill>
            </a:endParaRPr>
          </a:p>
          <a:p>
            <a:pPr marL="342900" indent="-342900">
              <a:buFont typeface="Arial" panose="020B0604020202020204" pitchFamily="34" charset="0"/>
              <a:buChar char="•"/>
            </a:pPr>
            <a:r>
              <a:rPr lang="en-GB" sz="2000">
                <a:solidFill>
                  <a:schemeClr val="bg1"/>
                </a:solidFill>
              </a:rPr>
              <a:t>To share how we teach phonics and maths in Reception. </a:t>
            </a:r>
          </a:p>
          <a:p>
            <a:pPr marL="342900" indent="-342900">
              <a:buFont typeface="Arial" panose="020B0604020202020204" pitchFamily="34" charset="0"/>
              <a:buChar char="•"/>
            </a:pPr>
            <a:endParaRPr lang="en-GB" sz="2000">
              <a:solidFill>
                <a:schemeClr val="bg1"/>
              </a:solidFill>
            </a:endParaRPr>
          </a:p>
          <a:p>
            <a:pPr marL="342900" indent="-342900">
              <a:buFont typeface="Arial" panose="020B0604020202020204" pitchFamily="34" charset="0"/>
              <a:buChar char="•"/>
            </a:pPr>
            <a:r>
              <a:rPr lang="en-GB" sz="2000">
                <a:solidFill>
                  <a:schemeClr val="bg1"/>
                </a:solidFill>
              </a:rPr>
              <a:t>To discuss how you can support your child’s learning at home. </a:t>
            </a:r>
          </a:p>
          <a:p>
            <a:pPr marL="457200" indent="-457200">
              <a:buFont typeface="Arial" panose="020B0604020202020204" pitchFamily="34" charset="0"/>
              <a:buChar char="•"/>
            </a:pPr>
            <a:endParaRPr lang="en-GB" sz="2000">
              <a:solidFill>
                <a:schemeClr val="bg1"/>
              </a:solidFill>
            </a:endParaRPr>
          </a:p>
          <a:p>
            <a:pPr marL="457200" indent="-457200">
              <a:buFont typeface="Arial" panose="020B0604020202020204" pitchFamily="34" charset="0"/>
              <a:buChar char="•"/>
            </a:pPr>
            <a:r>
              <a:rPr lang="en-GB" sz="2000">
                <a:solidFill>
                  <a:schemeClr val="bg1"/>
                </a:solidFill>
              </a:rPr>
              <a:t>All information in this presentation will be emailed out to you this week. </a:t>
            </a:r>
          </a:p>
        </p:txBody>
      </p:sp>
      <p:sp>
        <p:nvSpPr>
          <p:cNvPr id="5" name="TextBox 4">
            <a:extLst>
              <a:ext uri="{FF2B5EF4-FFF2-40B4-BE49-F238E27FC236}">
                <a16:creationId xmlns:a16="http://schemas.microsoft.com/office/drawing/2014/main" id="{1D565100-4C9C-E11C-BCD8-F0529CA355DF}"/>
              </a:ext>
            </a:extLst>
          </p:cNvPr>
          <p:cNvSpPr txBox="1"/>
          <p:nvPr/>
        </p:nvSpPr>
        <p:spPr>
          <a:xfrm>
            <a:off x="1661651" y="468658"/>
            <a:ext cx="6233651" cy="830997"/>
          </a:xfrm>
          <a:prstGeom prst="rect">
            <a:avLst/>
          </a:prstGeom>
          <a:noFill/>
        </p:spPr>
        <p:txBody>
          <a:bodyPr wrap="square" rtlCol="0">
            <a:spAutoFit/>
          </a:bodyPr>
          <a:lstStyle/>
          <a:p>
            <a:r>
              <a:rPr lang="en-US" sz="4800" b="1" u="sng"/>
              <a:t>Aims of this meeting </a:t>
            </a:r>
            <a:endParaRPr lang="en-GB" sz="4800" b="1" u="sng"/>
          </a:p>
        </p:txBody>
      </p:sp>
      <p:pic>
        <p:nvPicPr>
          <p:cNvPr id="3" name="Picture 2">
            <a:extLst>
              <a:ext uri="{FF2B5EF4-FFF2-40B4-BE49-F238E27FC236}">
                <a16:creationId xmlns:a16="http://schemas.microsoft.com/office/drawing/2014/main" id="{188B4CB4-610E-3BA9-E8EF-72E032306B72}"/>
              </a:ext>
            </a:extLst>
          </p:cNvPr>
          <p:cNvPicPr>
            <a:picLocks noChangeAspect="1"/>
          </p:cNvPicPr>
          <p:nvPr/>
        </p:nvPicPr>
        <p:blipFill>
          <a:blip r:embed="rId3"/>
          <a:stretch>
            <a:fillRect/>
          </a:stretch>
        </p:blipFill>
        <p:spPr>
          <a:xfrm>
            <a:off x="9563004" y="1753600"/>
            <a:ext cx="1921073" cy="2126429"/>
          </a:xfrm>
          <a:prstGeom prst="rect">
            <a:avLst/>
          </a:prstGeom>
        </p:spPr>
      </p:pic>
    </p:spTree>
    <p:extLst>
      <p:ext uri="{BB962C8B-B14F-4D97-AF65-F5344CB8AC3E}">
        <p14:creationId xmlns:p14="http://schemas.microsoft.com/office/powerpoint/2010/main" val="3274941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D36AD-987A-791E-2618-51520427847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60D213F-6897-2E2B-64D9-E2FBC088AB6A}"/>
              </a:ext>
            </a:extLst>
          </p:cNvPr>
          <p:cNvSpPr txBox="1"/>
          <p:nvPr/>
        </p:nvSpPr>
        <p:spPr>
          <a:xfrm>
            <a:off x="1160206" y="1838631"/>
            <a:ext cx="8534400" cy="433965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US">
              <a:solidFill>
                <a:schemeClr val="bg1"/>
              </a:solidFill>
            </a:endParaRPr>
          </a:p>
          <a:p>
            <a:pPr marL="285750" indent="-285750">
              <a:buFont typeface="Arial" panose="020B0604020202020204" pitchFamily="34" charset="0"/>
              <a:buChar char="•"/>
            </a:pPr>
            <a:r>
              <a:rPr lang="en-US" sz="2000" dirty="0">
                <a:solidFill>
                  <a:schemeClr val="bg1"/>
                </a:solidFill>
                <a:latin typeface="Calibri"/>
                <a:ea typeface="Calibri"/>
                <a:cs typeface="Calibri"/>
              </a:rPr>
              <a:t>We have had a fantastic start to our Autumn term! </a:t>
            </a:r>
          </a:p>
          <a:p>
            <a:endParaRPr lang="en-US" sz="2000">
              <a:solidFill>
                <a:schemeClr val="bg1"/>
              </a:solidFill>
            </a:endParaRPr>
          </a:p>
          <a:p>
            <a:pPr marL="285750" indent="-285750">
              <a:buFont typeface="Arial" panose="020B0604020202020204" pitchFamily="34" charset="0"/>
              <a:buChar char="•"/>
            </a:pPr>
            <a:r>
              <a:rPr lang="en-US" sz="2000" dirty="0">
                <a:solidFill>
                  <a:schemeClr val="bg1"/>
                </a:solidFill>
                <a:latin typeface="Calibri"/>
                <a:ea typeface="Calibri"/>
                <a:cs typeface="Calibri"/>
              </a:rPr>
              <a:t>Please provide a </a:t>
            </a:r>
            <a:r>
              <a:rPr lang="en-US" sz="2000" dirty="0" err="1">
                <a:solidFill>
                  <a:schemeClr val="bg1"/>
                </a:solidFill>
                <a:latin typeface="Calibri"/>
                <a:ea typeface="Calibri"/>
                <a:cs typeface="Calibri"/>
              </a:rPr>
              <a:t>puddlesuit</a:t>
            </a:r>
            <a:r>
              <a:rPr lang="en-US" sz="2000" dirty="0">
                <a:solidFill>
                  <a:schemeClr val="bg1"/>
                </a:solidFill>
                <a:latin typeface="Calibri"/>
                <a:ea typeface="Calibri"/>
                <a:cs typeface="Calibri"/>
              </a:rPr>
              <a:t>, wellies and labelled spare clothes for our messy play. </a:t>
            </a:r>
          </a:p>
          <a:p>
            <a:pPr marL="285750" indent="-285750">
              <a:buFont typeface="Arial" panose="020B0604020202020204" pitchFamily="34" charset="0"/>
              <a:buChar char="•"/>
            </a:pPr>
            <a:r>
              <a:rPr lang="en-US" sz="2000" dirty="0">
                <a:solidFill>
                  <a:schemeClr val="bg1"/>
                </a:solidFill>
                <a:latin typeface="Calibri"/>
                <a:ea typeface="Calibri"/>
                <a:cs typeface="Calibri"/>
              </a:rPr>
              <a:t>We kindly ask that water bottles only have water in them to drink at school. </a:t>
            </a:r>
          </a:p>
          <a:p>
            <a:pPr marL="285750" indent="-285750">
              <a:buFont typeface="Arial" panose="020B0604020202020204" pitchFamily="34" charset="0"/>
              <a:buChar char="•"/>
            </a:pPr>
            <a:r>
              <a:rPr lang="en-US" sz="2000" dirty="0">
                <a:solidFill>
                  <a:schemeClr val="bg1"/>
                </a:solidFill>
                <a:latin typeface="Calibri"/>
                <a:ea typeface="Calibri"/>
                <a:cs typeface="Calibri"/>
              </a:rPr>
              <a:t>If your child has a packed lunch, we ask that this is a healthy meal – children are unable to have crisps, chocolate or fizzy drinks at school. </a:t>
            </a:r>
          </a:p>
          <a:p>
            <a:pPr marL="285750" indent="-285750">
              <a:buFont typeface="Arial" panose="020B0604020202020204" pitchFamily="34" charset="0"/>
              <a:buChar char="•"/>
            </a:pPr>
            <a:r>
              <a:rPr lang="en-US" sz="2000" dirty="0">
                <a:solidFill>
                  <a:schemeClr val="bg1"/>
                </a:solidFill>
                <a:latin typeface="Calibri"/>
                <a:ea typeface="Calibri"/>
                <a:cs typeface="Calibri"/>
              </a:rPr>
              <a:t>When collecting your child, we kindly ask that families wait behind the wooden posts of our shelter – we will dismiss your child to you when we see you. </a:t>
            </a:r>
          </a:p>
          <a:p>
            <a:pPr marL="285750" indent="-285750">
              <a:buFont typeface="Arial" panose="020B0604020202020204" pitchFamily="34" charset="0"/>
              <a:buChar char="•"/>
            </a:pPr>
            <a:r>
              <a:rPr lang="en-US" sz="2000" dirty="0">
                <a:solidFill>
                  <a:schemeClr val="bg1"/>
                </a:solidFill>
                <a:latin typeface="Calibri"/>
                <a:ea typeface="Calibri"/>
                <a:cs typeface="Calibri"/>
              </a:rPr>
              <a:t>Our PE day is a Tuesday, we ask that children come in wearing their PE kit on these days (navy t-shirt and joggers/shorts). </a:t>
            </a:r>
          </a:p>
          <a:p>
            <a:endParaRPr lang="en-GB">
              <a:solidFill>
                <a:schemeClr val="bg1"/>
              </a:solidFill>
            </a:endParaRPr>
          </a:p>
        </p:txBody>
      </p:sp>
      <p:sp>
        <p:nvSpPr>
          <p:cNvPr id="5" name="TextBox 4">
            <a:extLst>
              <a:ext uri="{FF2B5EF4-FFF2-40B4-BE49-F238E27FC236}">
                <a16:creationId xmlns:a16="http://schemas.microsoft.com/office/drawing/2014/main" id="{46641704-2924-EF97-3925-310DA687C167}"/>
              </a:ext>
            </a:extLst>
          </p:cNvPr>
          <p:cNvSpPr txBox="1"/>
          <p:nvPr/>
        </p:nvSpPr>
        <p:spPr>
          <a:xfrm>
            <a:off x="2340077" y="226142"/>
            <a:ext cx="6646607" cy="1569660"/>
          </a:xfrm>
          <a:prstGeom prst="rect">
            <a:avLst/>
          </a:prstGeom>
          <a:noFill/>
        </p:spPr>
        <p:txBody>
          <a:bodyPr wrap="square" rtlCol="0">
            <a:spAutoFit/>
          </a:bodyPr>
          <a:lstStyle/>
          <a:p>
            <a:r>
              <a:rPr lang="en-US" sz="4800" b="1" u="sng"/>
              <a:t>Practicalities, uniform and lunches</a:t>
            </a:r>
            <a:endParaRPr lang="en-GB" sz="4800" b="1" u="sng"/>
          </a:p>
        </p:txBody>
      </p:sp>
      <p:pic>
        <p:nvPicPr>
          <p:cNvPr id="3" name="Picture 2">
            <a:extLst>
              <a:ext uri="{FF2B5EF4-FFF2-40B4-BE49-F238E27FC236}">
                <a16:creationId xmlns:a16="http://schemas.microsoft.com/office/drawing/2014/main" id="{85D50F70-8109-0725-3657-0AD5DEABD255}"/>
              </a:ext>
            </a:extLst>
          </p:cNvPr>
          <p:cNvPicPr>
            <a:picLocks noChangeAspect="1"/>
          </p:cNvPicPr>
          <p:nvPr/>
        </p:nvPicPr>
        <p:blipFill>
          <a:blip r:embed="rId3"/>
          <a:stretch>
            <a:fillRect/>
          </a:stretch>
        </p:blipFill>
        <p:spPr>
          <a:xfrm>
            <a:off x="9851923" y="1795802"/>
            <a:ext cx="1731135" cy="1911461"/>
          </a:xfrm>
          <a:prstGeom prst="rect">
            <a:avLst/>
          </a:prstGeom>
        </p:spPr>
      </p:pic>
      <p:pic>
        <p:nvPicPr>
          <p:cNvPr id="7" name="Picture 6">
            <a:extLst>
              <a:ext uri="{FF2B5EF4-FFF2-40B4-BE49-F238E27FC236}">
                <a16:creationId xmlns:a16="http://schemas.microsoft.com/office/drawing/2014/main" id="{024C50FB-BDE8-F8DB-5F33-41A5283CED68}"/>
              </a:ext>
            </a:extLst>
          </p:cNvPr>
          <p:cNvPicPr>
            <a:picLocks noChangeAspect="1"/>
          </p:cNvPicPr>
          <p:nvPr/>
        </p:nvPicPr>
        <p:blipFill>
          <a:blip r:embed="rId4"/>
          <a:stretch>
            <a:fillRect/>
          </a:stretch>
        </p:blipFill>
        <p:spPr>
          <a:xfrm>
            <a:off x="9563004" y="4048237"/>
            <a:ext cx="1924429" cy="2299209"/>
          </a:xfrm>
          <a:prstGeom prst="rect">
            <a:avLst/>
          </a:prstGeom>
        </p:spPr>
      </p:pic>
      <p:pic>
        <p:nvPicPr>
          <p:cNvPr id="9" name="Picture 8">
            <a:extLst>
              <a:ext uri="{FF2B5EF4-FFF2-40B4-BE49-F238E27FC236}">
                <a16:creationId xmlns:a16="http://schemas.microsoft.com/office/drawing/2014/main" id="{80163352-E0C2-4AD6-3E42-F38F0F6F284E}"/>
              </a:ext>
            </a:extLst>
          </p:cNvPr>
          <p:cNvPicPr>
            <a:picLocks noChangeAspect="1"/>
          </p:cNvPicPr>
          <p:nvPr/>
        </p:nvPicPr>
        <p:blipFill>
          <a:blip r:embed="rId5"/>
          <a:stretch>
            <a:fillRect/>
          </a:stretch>
        </p:blipFill>
        <p:spPr>
          <a:xfrm>
            <a:off x="8436679" y="885307"/>
            <a:ext cx="1100009" cy="1820989"/>
          </a:xfrm>
          <a:prstGeom prst="rect">
            <a:avLst/>
          </a:prstGeom>
        </p:spPr>
      </p:pic>
    </p:spTree>
    <p:extLst>
      <p:ext uri="{BB962C8B-B14F-4D97-AF65-F5344CB8AC3E}">
        <p14:creationId xmlns:p14="http://schemas.microsoft.com/office/powerpoint/2010/main" val="3617700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0E5BC1-2296-ABD9-27F0-F938C9B0EFD0}"/>
              </a:ext>
            </a:extLst>
          </p:cNvPr>
          <p:cNvSpPr txBox="1"/>
          <p:nvPr/>
        </p:nvSpPr>
        <p:spPr>
          <a:xfrm>
            <a:off x="727587" y="2005781"/>
            <a:ext cx="10402529" cy="923330"/>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bg1"/>
                </a:solidFill>
              </a:rPr>
              <a:t>This term we are introducing ‘zones of regulation’, this supports children to identify their feelings using colour zones and teaches regulation strategies. </a:t>
            </a:r>
          </a:p>
          <a:p>
            <a:pPr marL="285750" indent="-285750">
              <a:buFont typeface="Arial" panose="020B0604020202020204" pitchFamily="34" charset="0"/>
              <a:buChar char="•"/>
            </a:pPr>
            <a:endParaRPr lang="en-GB">
              <a:solidFill>
                <a:schemeClr val="bg1"/>
              </a:solidFill>
            </a:endParaRPr>
          </a:p>
        </p:txBody>
      </p:sp>
      <p:pic>
        <p:nvPicPr>
          <p:cNvPr id="4" name="Picture 3">
            <a:extLst>
              <a:ext uri="{FF2B5EF4-FFF2-40B4-BE49-F238E27FC236}">
                <a16:creationId xmlns:a16="http://schemas.microsoft.com/office/drawing/2014/main" id="{DB437E80-083A-A075-CAED-9F812FAF08A0}"/>
              </a:ext>
            </a:extLst>
          </p:cNvPr>
          <p:cNvPicPr>
            <a:picLocks noChangeAspect="1"/>
          </p:cNvPicPr>
          <p:nvPr/>
        </p:nvPicPr>
        <p:blipFill>
          <a:blip r:embed="rId2"/>
          <a:stretch>
            <a:fillRect/>
          </a:stretch>
        </p:blipFill>
        <p:spPr>
          <a:xfrm>
            <a:off x="2477729" y="2732832"/>
            <a:ext cx="6420464" cy="3517153"/>
          </a:xfrm>
          <a:prstGeom prst="rect">
            <a:avLst/>
          </a:prstGeom>
        </p:spPr>
      </p:pic>
      <p:sp>
        <p:nvSpPr>
          <p:cNvPr id="5" name="TextBox 4">
            <a:extLst>
              <a:ext uri="{FF2B5EF4-FFF2-40B4-BE49-F238E27FC236}">
                <a16:creationId xmlns:a16="http://schemas.microsoft.com/office/drawing/2014/main" id="{1726B91A-80AF-EC42-3E46-CF151E2F15F3}"/>
              </a:ext>
            </a:extLst>
          </p:cNvPr>
          <p:cNvSpPr txBox="1"/>
          <p:nvPr/>
        </p:nvSpPr>
        <p:spPr>
          <a:xfrm>
            <a:off x="1012723" y="383458"/>
            <a:ext cx="6921909" cy="830997"/>
          </a:xfrm>
          <a:prstGeom prst="rect">
            <a:avLst/>
          </a:prstGeom>
          <a:noFill/>
        </p:spPr>
        <p:txBody>
          <a:bodyPr wrap="square" rtlCol="0">
            <a:spAutoFit/>
          </a:bodyPr>
          <a:lstStyle/>
          <a:p>
            <a:r>
              <a:rPr lang="en-US" sz="4800" b="1" u="sng"/>
              <a:t>Zones Of Regulation </a:t>
            </a:r>
            <a:endParaRPr lang="en-GB" sz="4800" b="1" u="sng"/>
          </a:p>
        </p:txBody>
      </p:sp>
    </p:spTree>
    <p:extLst>
      <p:ext uri="{BB962C8B-B14F-4D97-AF65-F5344CB8AC3E}">
        <p14:creationId xmlns:p14="http://schemas.microsoft.com/office/powerpoint/2010/main" val="3808580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AEEAEB-E0DF-A449-A551-5E1B6661177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2" name="TextBox 1">
            <a:extLst>
              <a:ext uri="{FF2B5EF4-FFF2-40B4-BE49-F238E27FC236}">
                <a16:creationId xmlns:a16="http://schemas.microsoft.com/office/drawing/2014/main" id="{3712E026-EBF9-F244-AF94-27B3DBD213F8}"/>
              </a:ext>
            </a:extLst>
          </p:cNvPr>
          <p:cNvSpPr txBox="1"/>
          <p:nvPr/>
        </p:nvSpPr>
        <p:spPr>
          <a:xfrm>
            <a:off x="0" y="2780928"/>
            <a:ext cx="12191999" cy="1092607"/>
          </a:xfrm>
          <a:prstGeom prst="rect">
            <a:avLst/>
          </a:prstGeom>
          <a:noFill/>
        </p:spPr>
        <p:txBody>
          <a:bodyPr wrap="square" rtlCol="0">
            <a:spAutoFit/>
          </a:bodyPr>
          <a:lstStyle/>
          <a:p>
            <a:pPr algn="ctr"/>
            <a:r>
              <a:rPr lang="en-US" sz="6500" b="1">
                <a:solidFill>
                  <a:schemeClr val="bg1"/>
                </a:solidFill>
              </a:rPr>
              <a:t>Phonics</a:t>
            </a:r>
          </a:p>
        </p:txBody>
      </p:sp>
    </p:spTree>
    <p:extLst>
      <p:ext uri="{BB962C8B-B14F-4D97-AF65-F5344CB8AC3E}">
        <p14:creationId xmlns:p14="http://schemas.microsoft.com/office/powerpoint/2010/main" val="24723481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A6BEE2-2F64-BA46-9BBF-202B6434A935}"/>
              </a:ext>
            </a:extLst>
          </p:cNvPr>
          <p:cNvSpPr>
            <a:spLocks noGrp="1"/>
          </p:cNvSpPr>
          <p:nvPr>
            <p:ph type="body" sz="quarter" idx="10"/>
          </p:nvPr>
        </p:nvSpPr>
        <p:spPr/>
        <p:txBody>
          <a:bodyPr/>
          <a:lstStyle/>
          <a:p>
            <a:pPr marL="0" indent="0">
              <a:buNone/>
            </a:pPr>
            <a:r>
              <a:rPr lang="en-GB" sz="4000"/>
              <a:t>making connections between the sounds of our spoken words and the letters that are used to write them down.</a:t>
            </a:r>
            <a:endParaRPr lang="en-US" sz="4000"/>
          </a:p>
        </p:txBody>
      </p:sp>
      <p:sp>
        <p:nvSpPr>
          <p:cNvPr id="3" name="Title 2">
            <a:extLst>
              <a:ext uri="{FF2B5EF4-FFF2-40B4-BE49-F238E27FC236}">
                <a16:creationId xmlns:a16="http://schemas.microsoft.com/office/drawing/2014/main" id="{1A6EAF36-1C4D-2840-A444-995DE43561D5}"/>
              </a:ext>
            </a:extLst>
          </p:cNvPr>
          <p:cNvSpPr>
            <a:spLocks noGrp="1"/>
          </p:cNvSpPr>
          <p:nvPr>
            <p:ph type="title" idx="4294967295"/>
          </p:nvPr>
        </p:nvSpPr>
        <p:spPr>
          <a:xfrm>
            <a:off x="0" y="2349500"/>
            <a:ext cx="11664950" cy="863600"/>
          </a:xfrm>
          <a:prstGeom prst="rect">
            <a:avLst/>
          </a:prstGeom>
        </p:spPr>
        <p:txBody>
          <a:bodyPr/>
          <a:lstStyle/>
          <a:p>
            <a:pPr algn="ctr"/>
            <a:r>
              <a:rPr lang="en-US" sz="4000" b="1">
                <a:solidFill>
                  <a:schemeClr val="accent1"/>
                </a:solidFill>
              </a:rPr>
              <a:t>Phonics is:</a:t>
            </a:r>
          </a:p>
        </p:txBody>
      </p:sp>
    </p:spTree>
    <p:extLst>
      <p:ext uri="{BB962C8B-B14F-4D97-AF65-F5344CB8AC3E}">
        <p14:creationId xmlns:p14="http://schemas.microsoft.com/office/powerpoint/2010/main" val="1466559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92C953-A02F-2768-1FAC-7392F32DC78C}"/>
              </a:ext>
            </a:extLst>
          </p:cNvPr>
          <p:cNvSpPr txBox="1"/>
          <p:nvPr/>
        </p:nvSpPr>
        <p:spPr>
          <a:xfrm>
            <a:off x="934065" y="216310"/>
            <a:ext cx="6528619" cy="830997"/>
          </a:xfrm>
          <a:prstGeom prst="rect">
            <a:avLst/>
          </a:prstGeom>
          <a:noFill/>
        </p:spPr>
        <p:txBody>
          <a:bodyPr wrap="square" rtlCol="0">
            <a:spAutoFit/>
          </a:bodyPr>
          <a:lstStyle/>
          <a:p>
            <a:r>
              <a:rPr lang="en-US" sz="4800" b="1" u="sng"/>
              <a:t>Phase 1 phonics</a:t>
            </a:r>
            <a:endParaRPr lang="en-GB" sz="4800" b="1" u="sng"/>
          </a:p>
        </p:txBody>
      </p:sp>
      <p:sp>
        <p:nvSpPr>
          <p:cNvPr id="3" name="TextBox 2">
            <a:extLst>
              <a:ext uri="{FF2B5EF4-FFF2-40B4-BE49-F238E27FC236}">
                <a16:creationId xmlns:a16="http://schemas.microsoft.com/office/drawing/2014/main" id="{4A83BFEE-9A1E-9DD5-539A-3864E486F580}"/>
              </a:ext>
            </a:extLst>
          </p:cNvPr>
          <p:cNvSpPr txBox="1"/>
          <p:nvPr/>
        </p:nvSpPr>
        <p:spPr>
          <a:xfrm>
            <a:off x="825910" y="2064774"/>
            <a:ext cx="8042787" cy="2677656"/>
          </a:xfrm>
          <a:prstGeom prst="rect">
            <a:avLst/>
          </a:prstGeom>
          <a:noFill/>
        </p:spPr>
        <p:txBody>
          <a:bodyPr wrap="square" rtlCol="0">
            <a:spAutoFit/>
          </a:bodyPr>
          <a:lstStyle/>
          <a:p>
            <a:pPr marL="285750" indent="-285750">
              <a:buFont typeface="Arial" panose="020B0604020202020204" pitchFamily="34" charset="0"/>
              <a:buChar char="•"/>
            </a:pPr>
            <a:r>
              <a:rPr lang="en-US" sz="2400">
                <a:solidFill>
                  <a:schemeClr val="bg1"/>
                </a:solidFill>
              </a:rPr>
              <a:t>Phase 1 phonics is an essential step in children learning to read. </a:t>
            </a:r>
          </a:p>
          <a:p>
            <a:pPr marL="285750" indent="-285750">
              <a:buFont typeface="Arial" panose="020B0604020202020204" pitchFamily="34" charset="0"/>
              <a:buChar char="•"/>
            </a:pPr>
            <a:r>
              <a:rPr lang="en-US" sz="2400">
                <a:solidFill>
                  <a:schemeClr val="bg1"/>
                </a:solidFill>
              </a:rPr>
              <a:t>In this phase, children learn rhyme and rhythm through nursery rhymes, the initial sounds of objects and oral blending. </a:t>
            </a:r>
            <a:endParaRPr lang="en-GB" sz="2400">
              <a:solidFill>
                <a:schemeClr val="bg1"/>
              </a:solidFill>
            </a:endParaRPr>
          </a:p>
          <a:p>
            <a:pPr marL="285750" indent="-285750">
              <a:buFont typeface="Arial" panose="020B0604020202020204" pitchFamily="34" charset="0"/>
              <a:buChar char="•"/>
            </a:pPr>
            <a:r>
              <a:rPr lang="en-GB" sz="2400">
                <a:solidFill>
                  <a:schemeClr val="bg1"/>
                </a:solidFill>
              </a:rPr>
              <a:t>We continue to practise phase 1 skills, such as identifying initial sounds and orally blending words as we begin phase 2. </a:t>
            </a:r>
            <a:endParaRPr lang="en-US" sz="2400">
              <a:solidFill>
                <a:schemeClr val="bg1"/>
              </a:solidFill>
            </a:endParaRPr>
          </a:p>
        </p:txBody>
      </p:sp>
    </p:spTree>
    <p:extLst>
      <p:ext uri="{BB962C8B-B14F-4D97-AF65-F5344CB8AC3E}">
        <p14:creationId xmlns:p14="http://schemas.microsoft.com/office/powerpoint/2010/main" val="2013576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4CC877-0EA2-492F-BCB9-D8060F38E73C}"/>
              </a:ext>
            </a:extLst>
          </p:cNvPr>
          <p:cNvSpPr>
            <a:spLocks noGrp="1"/>
          </p:cNvSpPr>
          <p:nvPr>
            <p:ph type="body" sz="quarter" idx="10"/>
          </p:nvPr>
        </p:nvSpPr>
        <p:spPr>
          <a:xfrm>
            <a:off x="479376" y="1916832"/>
            <a:ext cx="4392488" cy="4392488"/>
          </a:xfrm>
        </p:spPr>
        <p:txBody>
          <a:bodyPr lIns="91440" tIns="45720" rIns="91440" bIns="45720" anchor="ctr" anchorCtr="0"/>
          <a:lstStyle/>
          <a:p>
            <a:pPr marL="0" indent="0">
              <a:lnSpc>
                <a:spcPct val="100000"/>
              </a:lnSpc>
              <a:buNone/>
            </a:pPr>
            <a:r>
              <a:rPr lang="en-GB"/>
              <a:t>Our school has chosen </a:t>
            </a:r>
            <a:br>
              <a:rPr lang="en-GB"/>
            </a:br>
            <a:r>
              <a:rPr lang="en-GB" i="1"/>
              <a:t>Little </a:t>
            </a:r>
            <a:r>
              <a:rPr lang="en-GB" i="1" err="1"/>
              <a:t>Wandle</a:t>
            </a:r>
            <a:r>
              <a:rPr lang="en-GB" i="1"/>
              <a:t> Letters and Sounds Revised</a:t>
            </a:r>
            <a:r>
              <a:rPr lang="en-GB"/>
              <a:t> as our systematic, synthetic phonics (SSP) programme to teach early reading and spelling. </a:t>
            </a:r>
          </a:p>
        </p:txBody>
      </p:sp>
      <p:sp>
        <p:nvSpPr>
          <p:cNvPr id="3" name="Title 2">
            <a:extLst>
              <a:ext uri="{FF2B5EF4-FFF2-40B4-BE49-F238E27FC236}">
                <a16:creationId xmlns:a16="http://schemas.microsoft.com/office/drawing/2014/main" id="{FA31222B-A094-4C71-9CE9-75DB7035D263}"/>
              </a:ext>
            </a:extLst>
          </p:cNvPr>
          <p:cNvSpPr>
            <a:spLocks noGrp="1"/>
          </p:cNvSpPr>
          <p:nvPr>
            <p:ph type="title"/>
          </p:nvPr>
        </p:nvSpPr>
        <p:spPr>
          <a:xfrm>
            <a:off x="479376" y="332656"/>
            <a:ext cx="9793088" cy="1152128"/>
          </a:xfrm>
        </p:spPr>
        <p:txBody>
          <a:bodyPr/>
          <a:lstStyle/>
          <a:p>
            <a:r>
              <a:rPr lang="en-GB"/>
              <a:t>Little </a:t>
            </a:r>
            <a:r>
              <a:rPr lang="en-GB" err="1"/>
              <a:t>Wandle</a:t>
            </a:r>
            <a:r>
              <a:rPr lang="en-GB"/>
              <a:t> Letters and Sounds Revised</a:t>
            </a:r>
          </a:p>
        </p:txBody>
      </p:sp>
      <p:pic>
        <p:nvPicPr>
          <p:cNvPr id="5" name="Picture 4">
            <a:extLst>
              <a:ext uri="{FF2B5EF4-FFF2-40B4-BE49-F238E27FC236}">
                <a16:creationId xmlns:a16="http://schemas.microsoft.com/office/drawing/2014/main" id="{7A2F3643-1442-0E4E-8B4B-3F7E099963C7}"/>
              </a:ext>
            </a:extLst>
          </p:cNvPr>
          <p:cNvPicPr>
            <a:picLocks noChangeAspect="1"/>
          </p:cNvPicPr>
          <p:nvPr/>
        </p:nvPicPr>
        <p:blipFill>
          <a:blip r:embed="rId3"/>
          <a:stretch>
            <a:fillRect/>
          </a:stretch>
        </p:blipFill>
        <p:spPr>
          <a:xfrm>
            <a:off x="5111603" y="1916832"/>
            <a:ext cx="6770092" cy="4248472"/>
          </a:xfrm>
          <a:prstGeom prst="roundRect">
            <a:avLst>
              <a:gd name="adj" fmla="val 2638"/>
            </a:avLst>
          </a:prstGeom>
        </p:spPr>
      </p:pic>
    </p:spTree>
    <p:extLst>
      <p:ext uri="{BB962C8B-B14F-4D97-AF65-F5344CB8AC3E}">
        <p14:creationId xmlns:p14="http://schemas.microsoft.com/office/powerpoint/2010/main" val="1769380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B3DD4-A689-7440-8390-D80792CB971D}"/>
              </a:ext>
            </a:extLst>
          </p:cNvPr>
          <p:cNvSpPr>
            <a:spLocks noGrp="1"/>
          </p:cNvSpPr>
          <p:nvPr>
            <p:ph type="title"/>
          </p:nvPr>
        </p:nvSpPr>
        <p:spPr/>
        <p:txBody>
          <a:bodyPr/>
          <a:lstStyle/>
          <a:p>
            <a:r>
              <a:rPr lang="en-US"/>
              <a:t>Teaching order </a:t>
            </a:r>
          </a:p>
        </p:txBody>
      </p:sp>
      <p:pic>
        <p:nvPicPr>
          <p:cNvPr id="7" name="Picture 6">
            <a:extLst>
              <a:ext uri="{FF2B5EF4-FFF2-40B4-BE49-F238E27FC236}">
                <a16:creationId xmlns:a16="http://schemas.microsoft.com/office/drawing/2014/main" id="{913398DB-F0B8-D14E-AAA3-50D22D96B9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1858" y="2099943"/>
            <a:ext cx="4850928" cy="4176464"/>
          </a:xfrm>
          <a:prstGeom prst="roundRect">
            <a:avLst>
              <a:gd name="adj" fmla="val 2325"/>
            </a:avLst>
          </a:prstGeom>
          <a:effectLst>
            <a:glow rad="127000">
              <a:schemeClr val="tx1">
                <a:lumMod val="95000"/>
                <a:lumOff val="5000"/>
                <a:alpha val="10000"/>
              </a:schemeClr>
            </a:glow>
          </a:effectLst>
        </p:spPr>
      </p:pic>
      <p:pic>
        <p:nvPicPr>
          <p:cNvPr id="8" name="Picture 7">
            <a:extLst>
              <a:ext uri="{FF2B5EF4-FFF2-40B4-BE49-F238E27FC236}">
                <a16:creationId xmlns:a16="http://schemas.microsoft.com/office/drawing/2014/main" id="{F4908B15-A23E-CB47-8001-6496D25A91A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23963" y="1519362"/>
            <a:ext cx="4850928" cy="5184576"/>
          </a:xfrm>
          <a:prstGeom prst="roundRect">
            <a:avLst>
              <a:gd name="adj" fmla="val 2530"/>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25009663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C1C3FB-22BE-674D-A0B5-A5145EBE509E}"/>
              </a:ext>
            </a:extLst>
          </p:cNvPr>
          <p:cNvPicPr>
            <a:picLocks noChangeAspect="1"/>
          </p:cNvPicPr>
          <p:nvPr/>
        </p:nvPicPr>
        <p:blipFill>
          <a:blip r:embed="rId3"/>
          <a:stretch>
            <a:fillRect/>
          </a:stretch>
        </p:blipFill>
        <p:spPr>
          <a:xfrm>
            <a:off x="4065980" y="2045703"/>
            <a:ext cx="2010312" cy="2876414"/>
          </a:xfrm>
          <a:prstGeom prst="rect">
            <a:avLst/>
          </a:prstGeom>
        </p:spPr>
      </p:pic>
      <p:pic>
        <p:nvPicPr>
          <p:cNvPr id="17" name="Picture 16">
            <a:extLst>
              <a:ext uri="{FF2B5EF4-FFF2-40B4-BE49-F238E27FC236}">
                <a16:creationId xmlns:a16="http://schemas.microsoft.com/office/drawing/2014/main" id="{BF8E5868-D84C-7545-A9F1-126E820F7CE1}"/>
              </a:ext>
            </a:extLst>
          </p:cNvPr>
          <p:cNvPicPr>
            <a:picLocks noChangeAspect="1"/>
          </p:cNvPicPr>
          <p:nvPr/>
        </p:nvPicPr>
        <p:blipFill>
          <a:blip r:embed="rId4"/>
          <a:stretch>
            <a:fillRect/>
          </a:stretch>
        </p:blipFill>
        <p:spPr>
          <a:xfrm>
            <a:off x="571483" y="2045703"/>
            <a:ext cx="2057987" cy="2963819"/>
          </a:xfrm>
          <a:prstGeom prst="rect">
            <a:avLst/>
          </a:prstGeom>
        </p:spPr>
      </p:pic>
      <p:sp>
        <p:nvSpPr>
          <p:cNvPr id="2" name="Title 1">
            <a:extLst>
              <a:ext uri="{FF2B5EF4-FFF2-40B4-BE49-F238E27FC236}">
                <a16:creationId xmlns:a16="http://schemas.microsoft.com/office/drawing/2014/main" id="{B2790E23-9E32-574E-81CA-4278D9013B18}"/>
              </a:ext>
            </a:extLst>
          </p:cNvPr>
          <p:cNvSpPr>
            <a:spLocks noGrp="1"/>
          </p:cNvSpPr>
          <p:nvPr>
            <p:ph type="title"/>
          </p:nvPr>
        </p:nvSpPr>
        <p:spPr/>
        <p:txBody>
          <a:bodyPr/>
          <a:lstStyle/>
          <a:p>
            <a:r>
              <a:rPr lang="en-US"/>
              <a:t>How we make learning stick </a:t>
            </a:r>
          </a:p>
        </p:txBody>
      </p:sp>
      <p:sp>
        <p:nvSpPr>
          <p:cNvPr id="3" name="Text Placeholder 2">
            <a:extLst>
              <a:ext uri="{FF2B5EF4-FFF2-40B4-BE49-F238E27FC236}">
                <a16:creationId xmlns:a16="http://schemas.microsoft.com/office/drawing/2014/main" id="{EB749D0C-0D49-2F4F-BA24-28CF6B89B7FB}"/>
              </a:ext>
            </a:extLst>
          </p:cNvPr>
          <p:cNvSpPr>
            <a:spLocks noGrp="1"/>
          </p:cNvSpPr>
          <p:nvPr>
            <p:ph type="body" sz="quarter" idx="10"/>
          </p:nvPr>
        </p:nvSpPr>
        <p:spPr>
          <a:xfrm>
            <a:off x="2847253" y="2751060"/>
            <a:ext cx="1651150" cy="1675452"/>
          </a:xfrm>
        </p:spPr>
        <p:txBody>
          <a:bodyPr/>
          <a:lstStyle/>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endParaRPr lang="en-US"/>
          </a:p>
        </p:txBody>
      </p:sp>
      <p:pic>
        <p:nvPicPr>
          <p:cNvPr id="15" name="Picture 14" descr="A picture containing graphical user interface&#10;&#10;Description automatically generated">
            <a:extLst>
              <a:ext uri="{FF2B5EF4-FFF2-40B4-BE49-F238E27FC236}">
                <a16:creationId xmlns:a16="http://schemas.microsoft.com/office/drawing/2014/main" id="{5198A57D-E228-0A45-AF74-FCE2257B2AB8}"/>
              </a:ext>
            </a:extLst>
          </p:cNvPr>
          <p:cNvPicPr>
            <a:picLocks noChangeAspect="1"/>
          </p:cNvPicPr>
          <p:nvPr/>
        </p:nvPicPr>
        <p:blipFill>
          <a:blip r:embed="rId5"/>
          <a:stretch>
            <a:fillRect/>
          </a:stretch>
        </p:blipFill>
        <p:spPr>
          <a:xfrm>
            <a:off x="7826755" y="2339556"/>
            <a:ext cx="2730514" cy="1716914"/>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08427D23-5B97-BB49-9F61-1AAD3324AC4D}"/>
              </a:ext>
            </a:extLst>
          </p:cNvPr>
          <p:cNvPicPr>
            <a:picLocks noChangeAspect="1"/>
          </p:cNvPicPr>
          <p:nvPr/>
        </p:nvPicPr>
        <p:blipFill>
          <a:blip r:embed="rId6"/>
          <a:stretch>
            <a:fillRect/>
          </a:stretch>
        </p:blipFill>
        <p:spPr>
          <a:xfrm>
            <a:off x="9120336" y="4221088"/>
            <a:ext cx="2730514" cy="1694565"/>
          </a:xfrm>
          <a:prstGeom prst="rect">
            <a:avLst/>
          </a:prstGeom>
        </p:spPr>
      </p:pic>
      <p:pic>
        <p:nvPicPr>
          <p:cNvPr id="5" name="Picture 4">
            <a:extLst>
              <a:ext uri="{FF2B5EF4-FFF2-40B4-BE49-F238E27FC236}">
                <a16:creationId xmlns:a16="http://schemas.microsoft.com/office/drawing/2014/main" id="{3A757EBA-D8DF-E442-AC59-BD3CEBCEB52E}"/>
              </a:ext>
            </a:extLst>
          </p:cNvPr>
          <p:cNvPicPr>
            <a:picLocks noChangeAspect="1"/>
          </p:cNvPicPr>
          <p:nvPr/>
        </p:nvPicPr>
        <p:blipFill>
          <a:blip r:embed="rId7"/>
          <a:stretch>
            <a:fillRect/>
          </a:stretch>
        </p:blipFill>
        <p:spPr>
          <a:xfrm>
            <a:off x="5258850" y="3198013"/>
            <a:ext cx="2018257" cy="2908198"/>
          </a:xfrm>
          <a:prstGeom prst="rect">
            <a:avLst/>
          </a:prstGeom>
        </p:spPr>
      </p:pic>
      <p:pic>
        <p:nvPicPr>
          <p:cNvPr id="7" name="Picture 6">
            <a:extLst>
              <a:ext uri="{FF2B5EF4-FFF2-40B4-BE49-F238E27FC236}">
                <a16:creationId xmlns:a16="http://schemas.microsoft.com/office/drawing/2014/main" id="{3AE2143B-5B1E-3545-90B1-E9199C029DEA}"/>
              </a:ext>
            </a:extLst>
          </p:cNvPr>
          <p:cNvPicPr>
            <a:picLocks noChangeAspect="1"/>
          </p:cNvPicPr>
          <p:nvPr/>
        </p:nvPicPr>
        <p:blipFill>
          <a:blip r:embed="rId8"/>
          <a:stretch>
            <a:fillRect/>
          </a:stretch>
        </p:blipFill>
        <p:spPr>
          <a:xfrm>
            <a:off x="1845033" y="3221851"/>
            <a:ext cx="2050041" cy="2884360"/>
          </a:xfrm>
          <a:prstGeom prst="rect">
            <a:avLst/>
          </a:prstGeom>
        </p:spPr>
      </p:pic>
    </p:spTree>
    <p:extLst>
      <p:ext uri="{BB962C8B-B14F-4D97-AF65-F5344CB8AC3E}">
        <p14:creationId xmlns:p14="http://schemas.microsoft.com/office/powerpoint/2010/main" val="1973199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6CA3B5-91E5-0C42-A06C-51710AD05C91}"/>
              </a:ext>
            </a:extLst>
          </p:cNvPr>
          <p:cNvSpPr>
            <a:spLocks noGrp="1"/>
          </p:cNvSpPr>
          <p:nvPr>
            <p:ph type="title"/>
          </p:nvPr>
        </p:nvSpPr>
        <p:spPr/>
        <p:txBody>
          <a:bodyPr/>
          <a:lstStyle/>
          <a:p>
            <a:r>
              <a:rPr lang="en-US"/>
              <a:t>Blending to read words</a:t>
            </a:r>
          </a:p>
        </p:txBody>
      </p:sp>
      <p:pic>
        <p:nvPicPr>
          <p:cNvPr id="4" name="Online Media 3" descr="How we teach blending">
            <a:hlinkClick r:id="" action="ppaction://media"/>
            <a:extLst>
              <a:ext uri="{FF2B5EF4-FFF2-40B4-BE49-F238E27FC236}">
                <a16:creationId xmlns:a16="http://schemas.microsoft.com/office/drawing/2014/main" id="{42797611-F16B-2043-A6FF-337038723033}"/>
              </a:ext>
            </a:extLst>
          </p:cNvPr>
          <p:cNvPicPr>
            <a:picLocks noRot="1" noChangeAspect="1"/>
          </p:cNvPicPr>
          <p:nvPr>
            <a:videoFile r:link="rId1"/>
          </p:nvPr>
        </p:nvPicPr>
        <p:blipFill>
          <a:blip r:embed="rId4"/>
          <a:stretch>
            <a:fillRect/>
          </a:stretch>
        </p:blipFill>
        <p:spPr>
          <a:xfrm>
            <a:off x="2510729" y="1969932"/>
            <a:ext cx="7170541" cy="4051356"/>
          </a:xfrm>
          <a:prstGeom prst="rect">
            <a:avLst/>
          </a:prstGeom>
        </p:spPr>
      </p:pic>
    </p:spTree>
    <p:extLst>
      <p:ext uri="{BB962C8B-B14F-4D97-AF65-F5344CB8AC3E}">
        <p14:creationId xmlns:p14="http://schemas.microsoft.com/office/powerpoint/2010/main" val="29390755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9376" y="1700808"/>
            <a:ext cx="5256584" cy="4941168"/>
          </a:xfrm>
        </p:spPr>
        <p:txBody>
          <a:bodyPr lIns="91440" tIns="45720" rIns="91440" bIns="45720" anchor="t"/>
          <a:lstStyle/>
          <a:p>
            <a:r>
              <a:rPr lang="en-US">
                <a:solidFill>
                  <a:schemeClr val="tx1"/>
                </a:solidFill>
              </a:rPr>
              <a:t>These words have unusual spellings e.g. he, the, was.</a:t>
            </a:r>
            <a:endParaRPr lang="en-US">
              <a:solidFill>
                <a:schemeClr val="tx1"/>
              </a:solidFill>
              <a:cs typeface="Calibri"/>
            </a:endParaRPr>
          </a:p>
          <a:p>
            <a:endParaRPr lang="en-US">
              <a:solidFill>
                <a:schemeClr val="tx1"/>
              </a:solidFill>
              <a:cs typeface="Calibri"/>
            </a:endParaRPr>
          </a:p>
          <a:p>
            <a:r>
              <a:rPr lang="en-US">
                <a:solidFill>
                  <a:schemeClr val="tx1"/>
                </a:solidFill>
              </a:rPr>
              <a:t>They are taught in a systematic way.</a:t>
            </a:r>
            <a:endParaRPr lang="en-US">
              <a:solidFill>
                <a:schemeClr val="tx1"/>
              </a:solidFill>
              <a:cs typeface="Calibri"/>
            </a:endParaRPr>
          </a:p>
          <a:p>
            <a:endParaRPr lang="en-US">
              <a:solidFill>
                <a:schemeClr val="tx1"/>
              </a:solidFill>
              <a:cs typeface="Calibri"/>
            </a:endParaRPr>
          </a:p>
          <a:p>
            <a:r>
              <a:rPr lang="en-US">
                <a:solidFill>
                  <a:schemeClr val="tx1"/>
                </a:solidFill>
              </a:rPr>
              <a:t>Children have learned to read the Phase 2 tricky words: is, I, the</a:t>
            </a:r>
            <a:endParaRPr lang="en-US">
              <a:solidFill>
                <a:schemeClr val="tx1"/>
              </a:solidFill>
              <a:ea typeface="Calibri"/>
              <a:cs typeface="Calibri"/>
            </a:endParaRPr>
          </a:p>
        </p:txBody>
      </p:sp>
      <p:sp>
        <p:nvSpPr>
          <p:cNvPr id="3" name="Title 2"/>
          <p:cNvSpPr>
            <a:spLocks noGrp="1"/>
          </p:cNvSpPr>
          <p:nvPr>
            <p:ph type="title"/>
          </p:nvPr>
        </p:nvSpPr>
        <p:spPr/>
        <p:txBody>
          <a:bodyPr lIns="91440" tIns="45720" rIns="91440" bIns="45720" anchor="b" anchorCtr="0"/>
          <a:lstStyle/>
          <a:p>
            <a:r>
              <a:rPr lang="en-US"/>
              <a:t>Tricky words</a:t>
            </a:r>
            <a:endParaRPr lang="en-GB"/>
          </a:p>
        </p:txBody>
      </p:sp>
      <p:pic>
        <p:nvPicPr>
          <p:cNvPr id="6" name="Picture 5" descr="A person holding a piece of paper&#10;&#10;Description automatically generated">
            <a:extLst>
              <a:ext uri="{FF2B5EF4-FFF2-40B4-BE49-F238E27FC236}">
                <a16:creationId xmlns:a16="http://schemas.microsoft.com/office/drawing/2014/main" id="{176920EE-42B5-CBC7-1B8E-CDD75BAA7B85}"/>
              </a:ext>
            </a:extLst>
          </p:cNvPr>
          <p:cNvPicPr>
            <a:picLocks noChangeAspect="1"/>
          </p:cNvPicPr>
          <p:nvPr/>
        </p:nvPicPr>
        <p:blipFill>
          <a:blip r:embed="rId3"/>
          <a:stretch>
            <a:fillRect/>
          </a:stretch>
        </p:blipFill>
        <p:spPr>
          <a:xfrm>
            <a:off x="6096000" y="1984248"/>
            <a:ext cx="5479846" cy="3383121"/>
          </a:xfrm>
          <a:prstGeom prst="roundRect">
            <a:avLst/>
          </a:prstGeom>
        </p:spPr>
      </p:pic>
    </p:spTree>
    <p:extLst>
      <p:ext uri="{BB962C8B-B14F-4D97-AF65-F5344CB8AC3E}">
        <p14:creationId xmlns:p14="http://schemas.microsoft.com/office/powerpoint/2010/main" val="215777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732A3-851D-D049-AD06-5F1AF59A655A}"/>
              </a:ext>
            </a:extLst>
          </p:cNvPr>
          <p:cNvSpPr>
            <a:spLocks noGrp="1"/>
          </p:cNvSpPr>
          <p:nvPr>
            <p:ph type="body" sz="quarter" idx="10"/>
          </p:nvPr>
        </p:nvSpPr>
        <p:spPr>
          <a:xfrm>
            <a:off x="479376" y="2564904"/>
            <a:ext cx="4176464" cy="3744416"/>
          </a:xfrm>
        </p:spPr>
        <p:txBody>
          <a:bodyPr/>
          <a:lstStyle/>
          <a:p>
            <a:r>
              <a:rPr lang="en-US" sz="3200">
                <a:solidFill>
                  <a:schemeClr val="tx1"/>
                </a:solidFill>
              </a:rPr>
              <a:t>Say the word.</a:t>
            </a:r>
          </a:p>
          <a:p>
            <a:r>
              <a:rPr lang="en-US" sz="3200">
                <a:solidFill>
                  <a:schemeClr val="tx1"/>
                </a:solidFill>
              </a:rPr>
              <a:t>Segment the sounds.</a:t>
            </a:r>
          </a:p>
          <a:p>
            <a:r>
              <a:rPr lang="en-US" sz="3200">
                <a:solidFill>
                  <a:schemeClr val="tx1"/>
                </a:solidFill>
              </a:rPr>
              <a:t>Count the sounds.</a:t>
            </a:r>
          </a:p>
          <a:p>
            <a:r>
              <a:rPr lang="en-US" sz="3200">
                <a:solidFill>
                  <a:schemeClr val="tx1"/>
                </a:solidFill>
              </a:rPr>
              <a:t>Write them down.</a:t>
            </a:r>
          </a:p>
        </p:txBody>
      </p:sp>
      <p:sp>
        <p:nvSpPr>
          <p:cNvPr id="3" name="Title 2">
            <a:extLst>
              <a:ext uri="{FF2B5EF4-FFF2-40B4-BE49-F238E27FC236}">
                <a16:creationId xmlns:a16="http://schemas.microsoft.com/office/drawing/2014/main" id="{ECFA671A-2241-5149-A2E4-B0A940F120BA}"/>
              </a:ext>
            </a:extLst>
          </p:cNvPr>
          <p:cNvSpPr>
            <a:spLocks noGrp="1"/>
          </p:cNvSpPr>
          <p:nvPr>
            <p:ph type="title"/>
          </p:nvPr>
        </p:nvSpPr>
        <p:spPr/>
        <p:txBody>
          <a:bodyPr/>
          <a:lstStyle/>
          <a:p>
            <a:r>
              <a:rPr lang="en-US"/>
              <a:t>Spelling</a:t>
            </a:r>
          </a:p>
        </p:txBody>
      </p:sp>
      <p:pic>
        <p:nvPicPr>
          <p:cNvPr id="5" name="Picture 4" descr="A picture containing person, indoor, wall&#10;&#10;Description automatically generated">
            <a:extLst>
              <a:ext uri="{FF2B5EF4-FFF2-40B4-BE49-F238E27FC236}">
                <a16:creationId xmlns:a16="http://schemas.microsoft.com/office/drawing/2014/main" id="{70A18597-D3C0-654D-A58C-597972A3327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1253" y="1801214"/>
            <a:ext cx="6741316" cy="4490459"/>
          </a:xfrm>
          <a:prstGeom prst="roundRect">
            <a:avLst>
              <a:gd name="adj" fmla="val 3608"/>
            </a:avLst>
          </a:prstGeom>
        </p:spPr>
      </p:pic>
    </p:spTree>
    <p:extLst>
      <p:ext uri="{BB962C8B-B14F-4D97-AF65-F5344CB8AC3E}">
        <p14:creationId xmlns:p14="http://schemas.microsoft.com/office/powerpoint/2010/main" val="9969337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uck and a hat&#10;&#10;Description automatically generated">
            <a:extLst>
              <a:ext uri="{FF2B5EF4-FFF2-40B4-BE49-F238E27FC236}">
                <a16:creationId xmlns:a16="http://schemas.microsoft.com/office/drawing/2014/main" id="{8D978267-3F7B-F4AF-ECC6-43BF32EAA11B}"/>
              </a:ext>
            </a:extLst>
          </p:cNvPr>
          <p:cNvPicPr>
            <a:picLocks noChangeAspect="1"/>
          </p:cNvPicPr>
          <p:nvPr/>
        </p:nvPicPr>
        <p:blipFill>
          <a:blip r:embed="rId2"/>
          <a:stretch>
            <a:fillRect/>
          </a:stretch>
        </p:blipFill>
        <p:spPr>
          <a:xfrm>
            <a:off x="3962400" y="880078"/>
            <a:ext cx="3678381" cy="4976615"/>
          </a:xfrm>
          <a:prstGeom prst="rect">
            <a:avLst/>
          </a:prstGeom>
        </p:spPr>
      </p:pic>
    </p:spTree>
    <p:extLst>
      <p:ext uri="{BB962C8B-B14F-4D97-AF65-F5344CB8AC3E}">
        <p14:creationId xmlns:p14="http://schemas.microsoft.com/office/powerpoint/2010/main" val="14762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B357B6-DBD2-4569-A457-B40FD0CE597E}"/>
              </a:ext>
            </a:extLst>
          </p:cNvPr>
          <p:cNvSpPr>
            <a:spLocks noGrp="1"/>
          </p:cNvSpPr>
          <p:nvPr>
            <p:ph type="body" sz="quarter" idx="10"/>
          </p:nvPr>
        </p:nvSpPr>
        <p:spPr>
          <a:xfrm>
            <a:off x="335360" y="764704"/>
            <a:ext cx="11161240" cy="4392488"/>
          </a:xfrm>
        </p:spPr>
        <p:txBody>
          <a:bodyPr lIns="91440" tIns="45720" rIns="91440" bIns="45720" anchor="t"/>
          <a:lstStyle/>
          <a:p>
            <a:pPr marL="0" indent="0">
              <a:buNone/>
            </a:pPr>
            <a:r>
              <a:rPr lang="en-GB" sz="4400" b="1" u="sng"/>
              <a:t>What to practise at home? </a:t>
            </a:r>
          </a:p>
          <a:p>
            <a:pPr marL="0" indent="0">
              <a:buNone/>
            </a:pPr>
            <a:r>
              <a:rPr lang="en-GB" sz="4400"/>
              <a:t>1.Practise sounds regularly and model how to say the sound correctly  </a:t>
            </a:r>
            <a:endParaRPr lang="en-GB" sz="4400">
              <a:cs typeface="Calibri"/>
            </a:endParaRPr>
          </a:p>
          <a:p>
            <a:pPr marL="0" indent="0">
              <a:buNone/>
            </a:pPr>
            <a:r>
              <a:rPr lang="en-GB" sz="4400">
                <a:cs typeface="Calibri"/>
              </a:rPr>
              <a:t>2. Practise hearing sounds at the beginning of words – e.g. I Spy </a:t>
            </a:r>
          </a:p>
          <a:p>
            <a:pPr marL="0" indent="0">
              <a:buNone/>
            </a:pPr>
            <a:r>
              <a:rPr lang="en-GB" sz="4400"/>
              <a:t>3. Orally blend sounds (without seeing letters)</a:t>
            </a:r>
            <a:endParaRPr lang="en-GB" sz="4400">
              <a:cs typeface="Calibri"/>
            </a:endParaRPr>
          </a:p>
          <a:p>
            <a:pPr marL="0" indent="0">
              <a:buNone/>
            </a:pPr>
            <a:r>
              <a:rPr lang="en-GB" sz="4400"/>
              <a:t>4. Practise letter formation – on grapheme sheet</a:t>
            </a:r>
            <a:endParaRPr lang="en-GB" sz="4400">
              <a:cs typeface="Calibri"/>
            </a:endParaRPr>
          </a:p>
          <a:p>
            <a:pPr marL="0" indent="0">
              <a:buNone/>
            </a:pPr>
            <a:endParaRPr lang="en-GB" sz="4400"/>
          </a:p>
          <a:p>
            <a:pPr marL="0" indent="0">
              <a:buNone/>
            </a:pPr>
            <a:endParaRPr lang="en-GB" sz="4400" i="1"/>
          </a:p>
        </p:txBody>
      </p:sp>
    </p:spTree>
    <p:extLst>
      <p:ext uri="{BB962C8B-B14F-4D97-AF65-F5344CB8AC3E}">
        <p14:creationId xmlns:p14="http://schemas.microsoft.com/office/powerpoint/2010/main" val="1338637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C2B952-A452-9760-45BC-CE923498F2B4}"/>
              </a:ext>
            </a:extLst>
          </p:cNvPr>
          <p:cNvSpPr>
            <a:spLocks noGrp="1"/>
          </p:cNvSpPr>
          <p:nvPr>
            <p:ph type="body" sz="quarter" idx="10"/>
          </p:nvPr>
        </p:nvSpPr>
        <p:spPr/>
        <p:txBody>
          <a:bodyPr/>
          <a:lstStyle/>
          <a:p>
            <a:r>
              <a:rPr lang="en-GB">
                <a:hlinkClick r:id="rId2"/>
              </a:rPr>
              <a:t>Letters and Sounds | A complete Phonics resource to support children (littlewandlelettersandsounds.org.uk)</a:t>
            </a:r>
            <a:endParaRPr lang="en-GB"/>
          </a:p>
        </p:txBody>
      </p:sp>
      <p:sp>
        <p:nvSpPr>
          <p:cNvPr id="3" name="Title 2">
            <a:extLst>
              <a:ext uri="{FF2B5EF4-FFF2-40B4-BE49-F238E27FC236}">
                <a16:creationId xmlns:a16="http://schemas.microsoft.com/office/drawing/2014/main" id="{3B00E3E3-9033-EFB9-298F-80FA62671DC7}"/>
              </a:ext>
            </a:extLst>
          </p:cNvPr>
          <p:cNvSpPr>
            <a:spLocks noGrp="1"/>
          </p:cNvSpPr>
          <p:nvPr>
            <p:ph type="title"/>
          </p:nvPr>
        </p:nvSpPr>
        <p:spPr/>
        <p:txBody>
          <a:bodyPr/>
          <a:lstStyle/>
          <a:p>
            <a:r>
              <a:rPr lang="en-GB"/>
              <a:t>Little </a:t>
            </a:r>
            <a:r>
              <a:rPr lang="en-GB" err="1"/>
              <a:t>Wandle</a:t>
            </a:r>
            <a:r>
              <a:rPr lang="en-GB"/>
              <a:t> website </a:t>
            </a:r>
          </a:p>
        </p:txBody>
      </p:sp>
      <p:sp>
        <p:nvSpPr>
          <p:cNvPr id="4" name="Text Placeholder 3">
            <a:extLst>
              <a:ext uri="{FF2B5EF4-FFF2-40B4-BE49-F238E27FC236}">
                <a16:creationId xmlns:a16="http://schemas.microsoft.com/office/drawing/2014/main" id="{2E201628-0BE1-87FF-EA68-C617F3F27A38}"/>
              </a:ext>
            </a:extLst>
          </p:cNvPr>
          <p:cNvSpPr>
            <a:spLocks noGrp="1"/>
          </p:cNvSpPr>
          <p:nvPr>
            <p:ph type="body" sz="quarter" idx="11"/>
          </p:nvPr>
        </p:nvSpPr>
        <p:spPr/>
        <p:txBody>
          <a:bodyPr/>
          <a:lstStyle/>
          <a:p>
            <a:endParaRPr lang="en-GB"/>
          </a:p>
        </p:txBody>
      </p:sp>
      <p:pic>
        <p:nvPicPr>
          <p:cNvPr id="6" name="Picture 5">
            <a:extLst>
              <a:ext uri="{FF2B5EF4-FFF2-40B4-BE49-F238E27FC236}">
                <a16:creationId xmlns:a16="http://schemas.microsoft.com/office/drawing/2014/main" id="{7F5A4B22-C034-F204-6260-19B8433C94C1}"/>
              </a:ext>
            </a:extLst>
          </p:cNvPr>
          <p:cNvPicPr>
            <a:picLocks noChangeAspect="1"/>
          </p:cNvPicPr>
          <p:nvPr/>
        </p:nvPicPr>
        <p:blipFill>
          <a:blip r:embed="rId3"/>
          <a:stretch>
            <a:fillRect/>
          </a:stretch>
        </p:blipFill>
        <p:spPr>
          <a:xfrm>
            <a:off x="5755152" y="1905071"/>
            <a:ext cx="6325483" cy="4404249"/>
          </a:xfrm>
          <a:prstGeom prst="rect">
            <a:avLst/>
          </a:prstGeom>
        </p:spPr>
      </p:pic>
    </p:spTree>
    <p:extLst>
      <p:ext uri="{BB962C8B-B14F-4D97-AF65-F5344CB8AC3E}">
        <p14:creationId xmlns:p14="http://schemas.microsoft.com/office/powerpoint/2010/main" val="3407988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E4AC40-E2B1-BC49-BFC1-AB1227E350D5}"/>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3" name="TextBox 2">
            <a:extLst>
              <a:ext uri="{FF2B5EF4-FFF2-40B4-BE49-F238E27FC236}">
                <a16:creationId xmlns:a16="http://schemas.microsoft.com/office/drawing/2014/main" id="{468005F6-CA72-7F49-9FE7-38E6A45AA721}"/>
              </a:ext>
            </a:extLst>
          </p:cNvPr>
          <p:cNvSpPr txBox="1"/>
          <p:nvPr/>
        </p:nvSpPr>
        <p:spPr>
          <a:xfrm>
            <a:off x="0" y="2780928"/>
            <a:ext cx="12191999" cy="1092607"/>
          </a:xfrm>
          <a:prstGeom prst="rect">
            <a:avLst/>
          </a:prstGeom>
          <a:noFill/>
        </p:spPr>
        <p:txBody>
          <a:bodyPr wrap="square" rtlCol="0">
            <a:spAutoFit/>
          </a:bodyPr>
          <a:lstStyle/>
          <a:p>
            <a:pPr algn="ctr"/>
            <a:r>
              <a:rPr lang="en-US" sz="6500" b="1">
                <a:solidFill>
                  <a:schemeClr val="bg1"/>
                </a:solidFill>
              </a:rPr>
              <a:t>Reading at home</a:t>
            </a:r>
          </a:p>
        </p:txBody>
      </p:sp>
    </p:spTree>
    <p:extLst>
      <p:ext uri="{BB962C8B-B14F-4D97-AF65-F5344CB8AC3E}">
        <p14:creationId xmlns:p14="http://schemas.microsoft.com/office/powerpoint/2010/main" val="2035531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ED8210-885A-174D-BE35-D51386DEE975}"/>
              </a:ext>
            </a:extLst>
          </p:cNvPr>
          <p:cNvSpPr>
            <a:spLocks noGrp="1"/>
          </p:cNvSpPr>
          <p:nvPr>
            <p:ph type="body" sz="quarter" idx="10"/>
          </p:nvPr>
        </p:nvSpPr>
        <p:spPr>
          <a:xfrm>
            <a:off x="479376" y="2039943"/>
            <a:ext cx="6336704" cy="4392488"/>
          </a:xfrm>
        </p:spPr>
        <p:txBody>
          <a:bodyPr lIns="91440" tIns="45720" rIns="91440" bIns="45720" anchor="t"/>
          <a:lstStyle/>
          <a:p>
            <a:pPr marL="0" indent="0">
              <a:buNone/>
            </a:pPr>
            <a:r>
              <a:rPr lang="en-US" sz="2400" b="1">
                <a:solidFill>
                  <a:schemeClr val="bg1"/>
                </a:solidFill>
                <a:latin typeface="Calibri"/>
                <a:cs typeface="Calibri"/>
              </a:rPr>
              <a:t>Reading a book and chatting had a positive impact a year later on children’s ability to…</a:t>
            </a:r>
          </a:p>
          <a:p>
            <a:r>
              <a:rPr lang="en-US" sz="2400">
                <a:solidFill>
                  <a:schemeClr val="tx1">
                    <a:lumMod val="95000"/>
                    <a:lumOff val="5000"/>
                  </a:schemeClr>
                </a:solidFill>
                <a:latin typeface="Calibri"/>
                <a:cs typeface="Calibri"/>
              </a:rPr>
              <a:t>understand words and sentences</a:t>
            </a:r>
          </a:p>
          <a:p>
            <a:r>
              <a:rPr lang="en-US" sz="2400">
                <a:solidFill>
                  <a:schemeClr val="tx1">
                    <a:lumMod val="95000"/>
                    <a:lumOff val="5000"/>
                  </a:schemeClr>
                </a:solidFill>
                <a:latin typeface="Calibri"/>
                <a:cs typeface="Calibri"/>
              </a:rPr>
              <a:t>use a wide range of vocabulary </a:t>
            </a:r>
            <a:endParaRPr lang="en-US" sz="2400">
              <a:solidFill>
                <a:schemeClr val="tx1">
                  <a:lumMod val="95000"/>
                  <a:lumOff val="5000"/>
                </a:schemeClr>
              </a:solidFill>
              <a:latin typeface="Calibri" panose="020F0502020204030204" pitchFamily="34" charset="0"/>
              <a:cs typeface="Calibri" panose="020F0502020204030204" pitchFamily="34" charset="0"/>
            </a:endParaRPr>
          </a:p>
          <a:p>
            <a:r>
              <a:rPr lang="en-US" sz="2400">
                <a:solidFill>
                  <a:schemeClr val="tx1">
                    <a:lumMod val="95000"/>
                    <a:lumOff val="5000"/>
                  </a:schemeClr>
                </a:solidFill>
                <a:latin typeface="Calibri"/>
                <a:cs typeface="Calibri"/>
              </a:rPr>
              <a:t>develop listening comprehension skills.</a:t>
            </a:r>
            <a:endParaRPr lang="en-US" sz="2400">
              <a:solidFill>
                <a:schemeClr val="tx1">
                  <a:lumMod val="95000"/>
                  <a:lumOff val="5000"/>
                </a:schemeClr>
              </a:solidFill>
              <a:latin typeface="Calibri" panose="020F0502020204030204" pitchFamily="34" charset="0"/>
              <a:cs typeface="Calibri" panose="020F0502020204030204" pitchFamily="34" charset="0"/>
            </a:endParaRPr>
          </a:p>
          <a:p>
            <a:pPr marL="0" indent="0">
              <a:buNone/>
            </a:pPr>
            <a:r>
              <a:rPr lang="en-US" sz="2400">
                <a:solidFill>
                  <a:schemeClr val="tx1">
                    <a:lumMod val="95000"/>
                    <a:lumOff val="5000"/>
                  </a:schemeClr>
                </a:solidFill>
                <a:latin typeface="Calibri"/>
                <a:cs typeface="Calibri"/>
              </a:rPr>
              <a:t>The amount of books children were exposed to by age 6 was a positive predictor of their reading ability two years later.</a:t>
            </a:r>
          </a:p>
          <a:p>
            <a:pPr marL="0" indent="0">
              <a:buNone/>
            </a:pPr>
            <a:endParaRPr lang="en-US" sz="2400">
              <a:solidFill>
                <a:schemeClr val="tx1">
                  <a:lumMod val="95000"/>
                  <a:lumOff val="5000"/>
                </a:schemeClr>
              </a:solidFill>
              <a:latin typeface="Calibri" panose="020F0502020204030204" pitchFamily="34" charset="0"/>
              <a:cs typeface="Calibri" panose="020F0502020204030204" pitchFamily="34" charset="0"/>
            </a:endParaRPr>
          </a:p>
          <a:p>
            <a:pPr marL="0" indent="0">
              <a:buNone/>
            </a:pPr>
            <a:endParaRPr lang="en-US" sz="2400">
              <a:solidFill>
                <a:schemeClr val="tx1">
                  <a:lumMod val="95000"/>
                  <a:lumOff val="5000"/>
                </a:schemeClr>
              </a:solidFill>
              <a:latin typeface="Calibri" panose="020F0502020204030204" pitchFamily="34" charset="0"/>
              <a:cs typeface="Calibri" panose="020F0502020204030204" pitchFamily="34" charset="0"/>
            </a:endParaRPr>
          </a:p>
          <a:p>
            <a:endParaRPr lang="en-US" sz="2400">
              <a:solidFill>
                <a:schemeClr val="tx1">
                  <a:lumMod val="95000"/>
                  <a:lumOff val="5000"/>
                </a:schemeClr>
              </a:solidFill>
            </a:endParaRPr>
          </a:p>
        </p:txBody>
      </p:sp>
      <p:sp>
        <p:nvSpPr>
          <p:cNvPr id="3" name="Title 2">
            <a:extLst>
              <a:ext uri="{FF2B5EF4-FFF2-40B4-BE49-F238E27FC236}">
                <a16:creationId xmlns:a16="http://schemas.microsoft.com/office/drawing/2014/main" id="{121341B6-FC05-0C46-9C0D-7547DDDC163E}"/>
              </a:ext>
            </a:extLst>
          </p:cNvPr>
          <p:cNvSpPr>
            <a:spLocks noGrp="1"/>
          </p:cNvSpPr>
          <p:nvPr>
            <p:ph type="title"/>
          </p:nvPr>
        </p:nvSpPr>
        <p:spPr>
          <a:xfrm>
            <a:off x="479376" y="332656"/>
            <a:ext cx="7632848" cy="1152128"/>
          </a:xfrm>
        </p:spPr>
        <p:txBody>
          <a:bodyPr/>
          <a:lstStyle/>
          <a:p>
            <a:r>
              <a:rPr lang="en-US"/>
              <a:t>The most important thing you can do is read with your child</a:t>
            </a:r>
          </a:p>
        </p:txBody>
      </p:sp>
      <p:sp>
        <p:nvSpPr>
          <p:cNvPr id="4" name="TextBox 3">
            <a:extLst>
              <a:ext uri="{FF2B5EF4-FFF2-40B4-BE49-F238E27FC236}">
                <a16:creationId xmlns:a16="http://schemas.microsoft.com/office/drawing/2014/main" id="{E0FE7C68-BDBB-E140-8D8B-B0BB4B7FFB6D}"/>
              </a:ext>
            </a:extLst>
          </p:cNvPr>
          <p:cNvSpPr txBox="1"/>
          <p:nvPr/>
        </p:nvSpPr>
        <p:spPr>
          <a:xfrm>
            <a:off x="479376" y="6124654"/>
            <a:ext cx="9770110" cy="307777"/>
          </a:xfrm>
          <a:prstGeom prst="rect">
            <a:avLst/>
          </a:prstGeom>
          <a:noFill/>
        </p:spPr>
        <p:txBody>
          <a:bodyPr wrap="none" rtlCol="0">
            <a:spAutoFit/>
          </a:bodyPr>
          <a:lstStyle/>
          <a:p>
            <a:r>
              <a:rPr lang="en-US" sz="1400" i="1">
                <a:solidFill>
                  <a:schemeClr val="tx1">
                    <a:lumMod val="65000"/>
                    <a:lumOff val="35000"/>
                  </a:schemeClr>
                </a:solidFill>
                <a:latin typeface="Calibri"/>
                <a:cs typeface="Calibri"/>
              </a:rPr>
              <a:t>Parental involvement in the development of children’s reading skills:  A five-year longitudinal study </a:t>
            </a:r>
            <a:r>
              <a:rPr lang="en-US" sz="1400">
                <a:solidFill>
                  <a:schemeClr val="tx1">
                    <a:lumMod val="65000"/>
                    <a:lumOff val="35000"/>
                  </a:schemeClr>
                </a:solidFill>
                <a:latin typeface="Calibri"/>
                <a:cs typeface="Calibri"/>
              </a:rPr>
              <a:t>(2002) </a:t>
            </a:r>
            <a:r>
              <a:rPr lang="en-US" sz="1400" err="1">
                <a:solidFill>
                  <a:schemeClr val="tx1">
                    <a:lumMod val="65000"/>
                    <a:lumOff val="35000"/>
                  </a:schemeClr>
                </a:solidFill>
                <a:latin typeface="Calibri"/>
                <a:cs typeface="Calibri"/>
              </a:rPr>
              <a:t>Senechal</a:t>
            </a:r>
            <a:r>
              <a:rPr lang="en-US" sz="1400">
                <a:solidFill>
                  <a:schemeClr val="tx1">
                    <a:lumMod val="65000"/>
                    <a:lumOff val="35000"/>
                  </a:schemeClr>
                </a:solidFill>
                <a:latin typeface="Calibri"/>
                <a:cs typeface="Calibri"/>
              </a:rPr>
              <a:t>, M. and </a:t>
            </a:r>
            <a:r>
              <a:rPr lang="en-US" sz="1400" err="1">
                <a:solidFill>
                  <a:schemeClr val="tx1">
                    <a:lumMod val="65000"/>
                    <a:lumOff val="35000"/>
                  </a:schemeClr>
                </a:solidFill>
                <a:latin typeface="Calibri"/>
                <a:cs typeface="Calibri"/>
              </a:rPr>
              <a:t>Lefvre</a:t>
            </a:r>
            <a:r>
              <a:rPr lang="en-US" sz="1400">
                <a:solidFill>
                  <a:schemeClr val="tx1">
                    <a:lumMod val="65000"/>
                    <a:lumOff val="35000"/>
                  </a:schemeClr>
                </a:solidFill>
                <a:latin typeface="Calibri"/>
                <a:cs typeface="Calibri"/>
              </a:rPr>
              <a:t>, J</a:t>
            </a:r>
          </a:p>
        </p:txBody>
      </p:sp>
      <p:pic>
        <p:nvPicPr>
          <p:cNvPr id="7" name="Picture 6">
            <a:extLst>
              <a:ext uri="{FF2B5EF4-FFF2-40B4-BE49-F238E27FC236}">
                <a16:creationId xmlns:a16="http://schemas.microsoft.com/office/drawing/2014/main" id="{7CF1A9DE-555E-D447-B11E-7281FAC2B683}"/>
              </a:ext>
            </a:extLst>
          </p:cNvPr>
          <p:cNvPicPr>
            <a:picLocks noChangeAspect="1"/>
          </p:cNvPicPr>
          <p:nvPr/>
        </p:nvPicPr>
        <p:blipFill rotWithShape="1">
          <a:blip r:embed="rId3">
            <a:extLst>
              <a:ext uri="{28A0092B-C50C-407E-A947-70E740481C1C}">
                <a14:useLocalDpi xmlns:a14="http://schemas.microsoft.com/office/drawing/2010/main"/>
              </a:ext>
            </a:extLst>
          </a:blip>
          <a:srcRect t="-758"/>
          <a:stretch/>
        </p:blipFill>
        <p:spPr>
          <a:xfrm>
            <a:off x="7320136" y="1818287"/>
            <a:ext cx="4392488" cy="3909005"/>
          </a:xfrm>
          <a:prstGeom prst="roundRect">
            <a:avLst>
              <a:gd name="adj" fmla="val 5225"/>
            </a:avLst>
          </a:prstGeom>
        </p:spPr>
      </p:pic>
    </p:spTree>
    <p:extLst>
      <p:ext uri="{BB962C8B-B14F-4D97-AF65-F5344CB8AC3E}">
        <p14:creationId xmlns:p14="http://schemas.microsoft.com/office/powerpoint/2010/main" val="130718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9D9F07-F2DA-894B-8DF2-76A12817ACE2}"/>
              </a:ext>
            </a:extLst>
          </p:cNvPr>
          <p:cNvPicPr>
            <a:picLocks noChangeAspect="1"/>
          </p:cNvPicPr>
          <p:nvPr/>
        </p:nvPicPr>
        <p:blipFill>
          <a:blip r:embed="rId3"/>
          <a:stretch>
            <a:fillRect/>
          </a:stretch>
        </p:blipFill>
        <p:spPr>
          <a:xfrm>
            <a:off x="569873" y="2662727"/>
            <a:ext cx="2983849" cy="2828689"/>
          </a:xfrm>
          <a:prstGeom prst="rect">
            <a:avLst/>
          </a:prstGeom>
          <a:effectLst>
            <a:glow rad="127000">
              <a:schemeClr val="tx1">
                <a:lumMod val="95000"/>
                <a:lumOff val="5000"/>
                <a:alpha val="6000"/>
              </a:schemeClr>
            </a:glow>
          </a:effectLst>
        </p:spPr>
      </p:pic>
      <p:pic>
        <p:nvPicPr>
          <p:cNvPr id="10" name="Picture 9">
            <a:extLst>
              <a:ext uri="{FF2B5EF4-FFF2-40B4-BE49-F238E27FC236}">
                <a16:creationId xmlns:a16="http://schemas.microsoft.com/office/drawing/2014/main" id="{C0D0AA75-D178-2746-8F53-7C171FD3BB20}"/>
              </a:ext>
            </a:extLst>
          </p:cNvPr>
          <p:cNvPicPr>
            <a:picLocks noChangeAspect="1"/>
          </p:cNvPicPr>
          <p:nvPr/>
        </p:nvPicPr>
        <p:blipFill>
          <a:blip r:embed="rId4"/>
          <a:stretch>
            <a:fillRect/>
          </a:stretch>
        </p:blipFill>
        <p:spPr>
          <a:xfrm>
            <a:off x="8706044" y="2274730"/>
            <a:ext cx="2902472" cy="3604683"/>
          </a:xfrm>
          <a:prstGeom prst="rect">
            <a:avLst/>
          </a:prstGeom>
          <a:effectLst>
            <a:glow rad="127000">
              <a:schemeClr val="tx1">
                <a:lumMod val="95000"/>
                <a:lumOff val="5000"/>
                <a:alpha val="6000"/>
              </a:schemeClr>
            </a:glow>
          </a:effectLst>
        </p:spPr>
      </p:pic>
      <p:pic>
        <p:nvPicPr>
          <p:cNvPr id="11" name="Picture 10">
            <a:extLst>
              <a:ext uri="{FF2B5EF4-FFF2-40B4-BE49-F238E27FC236}">
                <a16:creationId xmlns:a16="http://schemas.microsoft.com/office/drawing/2014/main" id="{C94C7683-39CB-9745-BD8A-F78647576499}"/>
              </a:ext>
            </a:extLst>
          </p:cNvPr>
          <p:cNvPicPr>
            <a:picLocks noChangeAspect="1"/>
          </p:cNvPicPr>
          <p:nvPr/>
        </p:nvPicPr>
        <p:blipFill>
          <a:blip r:embed="rId5"/>
          <a:stretch>
            <a:fillRect/>
          </a:stretch>
        </p:blipFill>
        <p:spPr>
          <a:xfrm>
            <a:off x="2120786" y="1367385"/>
            <a:ext cx="7950429" cy="5250284"/>
          </a:xfrm>
          <a:prstGeom prst="rect">
            <a:avLst/>
          </a:prstGeom>
        </p:spPr>
      </p:pic>
      <p:sp>
        <p:nvSpPr>
          <p:cNvPr id="3" name="Title 2">
            <a:extLst>
              <a:ext uri="{FF2B5EF4-FFF2-40B4-BE49-F238E27FC236}">
                <a16:creationId xmlns:a16="http://schemas.microsoft.com/office/drawing/2014/main" id="{0C2C5322-C816-CC44-B38C-334FC281CAFF}"/>
              </a:ext>
            </a:extLst>
          </p:cNvPr>
          <p:cNvSpPr>
            <a:spLocks noGrp="1"/>
          </p:cNvSpPr>
          <p:nvPr>
            <p:ph type="title"/>
          </p:nvPr>
        </p:nvSpPr>
        <p:spPr/>
        <p:txBody>
          <a:bodyPr/>
          <a:lstStyle/>
          <a:p>
            <a:r>
              <a:rPr lang="en-US"/>
              <a:t>Books going home</a:t>
            </a:r>
          </a:p>
        </p:txBody>
      </p:sp>
      <p:sp>
        <p:nvSpPr>
          <p:cNvPr id="8" name="Rectangle 7">
            <a:extLst>
              <a:ext uri="{FF2B5EF4-FFF2-40B4-BE49-F238E27FC236}">
                <a16:creationId xmlns:a16="http://schemas.microsoft.com/office/drawing/2014/main" id="{58A4A86D-1242-B34F-88C8-5D9AC660725C}"/>
              </a:ext>
            </a:extLst>
          </p:cNvPr>
          <p:cNvSpPr/>
          <p:nvPr/>
        </p:nvSpPr>
        <p:spPr>
          <a:xfrm>
            <a:off x="4055354" y="4293096"/>
            <a:ext cx="4248472" cy="113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80E41A3-E515-0E45-9C26-69C32364A848}"/>
              </a:ext>
            </a:extLst>
          </p:cNvPr>
          <p:cNvPicPr>
            <a:picLocks noChangeAspect="1"/>
          </p:cNvPicPr>
          <p:nvPr/>
        </p:nvPicPr>
        <p:blipFill>
          <a:blip r:embed="rId6"/>
          <a:stretch>
            <a:fillRect/>
          </a:stretch>
        </p:blipFill>
        <p:spPr>
          <a:xfrm>
            <a:off x="6672064" y="4077072"/>
            <a:ext cx="1519299" cy="1519299"/>
          </a:xfrm>
          <a:prstGeom prst="rect">
            <a:avLst/>
          </a:prstGeom>
        </p:spPr>
      </p:pic>
      <p:pic>
        <p:nvPicPr>
          <p:cNvPr id="7" name="Picture 6">
            <a:extLst>
              <a:ext uri="{FF2B5EF4-FFF2-40B4-BE49-F238E27FC236}">
                <a16:creationId xmlns:a16="http://schemas.microsoft.com/office/drawing/2014/main" id="{F42B8F0E-C77E-A945-9CD7-8CD7211A9C64}"/>
              </a:ext>
            </a:extLst>
          </p:cNvPr>
          <p:cNvPicPr>
            <a:picLocks noChangeAspect="1"/>
          </p:cNvPicPr>
          <p:nvPr/>
        </p:nvPicPr>
        <p:blipFill>
          <a:blip r:embed="rId7"/>
          <a:stretch>
            <a:fillRect/>
          </a:stretch>
        </p:blipFill>
        <p:spPr>
          <a:xfrm>
            <a:off x="3969289" y="4415005"/>
            <a:ext cx="886258" cy="886258"/>
          </a:xfrm>
          <a:prstGeom prst="rect">
            <a:avLst/>
          </a:prstGeom>
        </p:spPr>
      </p:pic>
      <p:grpSp>
        <p:nvGrpSpPr>
          <p:cNvPr id="4" name="Group 3">
            <a:extLst>
              <a:ext uri="{FF2B5EF4-FFF2-40B4-BE49-F238E27FC236}">
                <a16:creationId xmlns:a16="http://schemas.microsoft.com/office/drawing/2014/main" id="{C399E4BB-5C61-4B4C-A3A5-D722BF994851}"/>
              </a:ext>
            </a:extLst>
          </p:cNvPr>
          <p:cNvGrpSpPr/>
          <p:nvPr/>
        </p:nvGrpSpPr>
        <p:grpSpPr>
          <a:xfrm>
            <a:off x="5678049" y="3361635"/>
            <a:ext cx="835902" cy="835902"/>
            <a:chOff x="4871864" y="3573016"/>
            <a:chExt cx="720080" cy="720080"/>
          </a:xfrm>
        </p:grpSpPr>
        <p:sp>
          <p:nvSpPr>
            <p:cNvPr id="2" name="Rectangle 1">
              <a:extLst>
                <a:ext uri="{FF2B5EF4-FFF2-40B4-BE49-F238E27FC236}">
                  <a16:creationId xmlns:a16="http://schemas.microsoft.com/office/drawing/2014/main" id="{12FFDC9F-CC4E-8844-8B62-E2112841D1D0}"/>
                </a:ext>
              </a:extLst>
            </p:cNvPr>
            <p:cNvSpPr/>
            <p:nvPr/>
          </p:nvSpPr>
          <p:spPr>
            <a:xfrm>
              <a:off x="5159896" y="3573016"/>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B20A4BF-327F-E947-866B-30FAEA6A0D8A}"/>
                </a:ext>
              </a:extLst>
            </p:cNvPr>
            <p:cNvSpPr/>
            <p:nvPr/>
          </p:nvSpPr>
          <p:spPr>
            <a:xfrm rot="16200000">
              <a:off x="5159896" y="3569865"/>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653619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B1782E-03AC-4E55-775E-33F53B8571AB}"/>
              </a:ext>
            </a:extLst>
          </p:cNvPr>
          <p:cNvSpPr>
            <a:spLocks noGrp="1"/>
          </p:cNvSpPr>
          <p:nvPr>
            <p:ph type="body" sz="quarter" idx="10"/>
          </p:nvPr>
        </p:nvSpPr>
        <p:spPr>
          <a:xfrm>
            <a:off x="479376" y="1916832"/>
            <a:ext cx="6182454" cy="4392488"/>
          </a:xfrm>
        </p:spPr>
        <p:txBody>
          <a:bodyPr lIns="91440" tIns="45720" rIns="91440" bIns="45720" anchor="t"/>
          <a:lstStyle/>
          <a:p>
            <a:pPr marL="0" indent="0">
              <a:lnSpc>
                <a:spcPct val="100000"/>
              </a:lnSpc>
              <a:buNone/>
            </a:pPr>
            <a:r>
              <a:rPr lang="en-US" sz="2400">
                <a:solidFill>
                  <a:schemeClr val="tx1"/>
                </a:solidFill>
                <a:ea typeface="+mn-lt"/>
                <a:cs typeface="+mn-lt"/>
              </a:rPr>
              <a:t>Wordless books are invaluable as they teach reading behaviours and early reading skills to children who are not blending – yet!</a:t>
            </a:r>
            <a:endParaRPr lang="en-US" sz="2400">
              <a:solidFill>
                <a:schemeClr val="tx1"/>
              </a:solidFill>
              <a:latin typeface="Calibri"/>
              <a:cs typeface="Calibri"/>
            </a:endParaRPr>
          </a:p>
          <a:p>
            <a:pPr marL="342900" indent="-342900">
              <a:lnSpc>
                <a:spcPct val="100000"/>
              </a:lnSpc>
            </a:pPr>
            <a:r>
              <a:rPr lang="en-US" sz="2400">
                <a:solidFill>
                  <a:schemeClr val="tx1"/>
                </a:solidFill>
                <a:latin typeface="Calibri"/>
                <a:cs typeface="Calibri"/>
              </a:rPr>
              <a:t>Talk about the pictures.</a:t>
            </a:r>
          </a:p>
          <a:p>
            <a:pPr marL="342900" indent="-342900">
              <a:lnSpc>
                <a:spcPct val="100000"/>
              </a:lnSpc>
            </a:pPr>
            <a:r>
              <a:rPr lang="en-US" sz="2400">
                <a:solidFill>
                  <a:schemeClr val="tx1"/>
                </a:solidFill>
                <a:latin typeface="Calibri"/>
                <a:cs typeface="Calibri"/>
              </a:rPr>
              <a:t>Point to the images in the circles and find them on the page.</a:t>
            </a:r>
          </a:p>
          <a:p>
            <a:pPr marL="342900" indent="-342900">
              <a:lnSpc>
                <a:spcPct val="100000"/>
              </a:lnSpc>
            </a:pPr>
            <a:r>
              <a:rPr lang="en-US" sz="2400">
                <a:solidFill>
                  <a:schemeClr val="tx1"/>
                </a:solidFill>
                <a:latin typeface="Calibri"/>
                <a:cs typeface="Calibri"/>
              </a:rPr>
              <a:t>Encourage your child to make links from the book to their experiences.</a:t>
            </a:r>
          </a:p>
        </p:txBody>
      </p:sp>
      <p:sp>
        <p:nvSpPr>
          <p:cNvPr id="3" name="Title 2">
            <a:extLst>
              <a:ext uri="{FF2B5EF4-FFF2-40B4-BE49-F238E27FC236}">
                <a16:creationId xmlns:a16="http://schemas.microsoft.com/office/drawing/2014/main" id="{3CCC3174-A965-58E1-2875-FDECF04DA543}"/>
              </a:ext>
            </a:extLst>
          </p:cNvPr>
          <p:cNvSpPr>
            <a:spLocks noGrp="1"/>
          </p:cNvSpPr>
          <p:nvPr>
            <p:ph type="title"/>
          </p:nvPr>
        </p:nvSpPr>
        <p:spPr/>
        <p:txBody>
          <a:bodyPr lIns="91440" tIns="45720" rIns="91440" bIns="45720" anchor="b" anchorCtr="0"/>
          <a:lstStyle/>
          <a:p>
            <a:r>
              <a:rPr lang="en-US">
                <a:ea typeface="+mj-lt"/>
                <a:cs typeface="+mj-lt"/>
              </a:rPr>
              <a:t>Reading a wordless books</a:t>
            </a:r>
            <a:endParaRPr lang="en-US">
              <a:cs typeface="Calibri"/>
            </a:endParaRPr>
          </a:p>
        </p:txBody>
      </p:sp>
      <p:pic>
        <p:nvPicPr>
          <p:cNvPr id="5" name="Picture 4" descr="A child looking at a book&#10;&#10;Description automatically generated">
            <a:extLst>
              <a:ext uri="{FF2B5EF4-FFF2-40B4-BE49-F238E27FC236}">
                <a16:creationId xmlns:a16="http://schemas.microsoft.com/office/drawing/2014/main" id="{7FE0DF3C-05D3-D6E4-88C6-A7C657A02E73}"/>
              </a:ext>
            </a:extLst>
          </p:cNvPr>
          <p:cNvPicPr>
            <a:picLocks noChangeAspect="1"/>
          </p:cNvPicPr>
          <p:nvPr/>
        </p:nvPicPr>
        <p:blipFill>
          <a:blip r:embed="rId3"/>
          <a:stretch>
            <a:fillRect/>
          </a:stretch>
        </p:blipFill>
        <p:spPr>
          <a:xfrm>
            <a:off x="6661830" y="2278926"/>
            <a:ext cx="4820323" cy="3086531"/>
          </a:xfrm>
          <a:prstGeom prst="roundRect">
            <a:avLst/>
          </a:prstGeom>
        </p:spPr>
      </p:pic>
    </p:spTree>
    <p:extLst>
      <p:ext uri="{BB962C8B-B14F-4D97-AF65-F5344CB8AC3E}">
        <p14:creationId xmlns:p14="http://schemas.microsoft.com/office/powerpoint/2010/main" val="2676381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a child reading a book&#10;&#10;Description automatically generated with medium confidence">
            <a:extLst>
              <a:ext uri="{FF2B5EF4-FFF2-40B4-BE49-F238E27FC236}">
                <a16:creationId xmlns:a16="http://schemas.microsoft.com/office/drawing/2014/main" id="{A77DE003-8673-7349-8269-8B2BBAA6A76D}"/>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7336631" y="1929002"/>
            <a:ext cx="4359498" cy="3909005"/>
          </a:xfrm>
          <a:prstGeom prst="roundRect">
            <a:avLst>
              <a:gd name="adj" fmla="val 3700"/>
            </a:avLst>
          </a:prstGeom>
        </p:spPr>
      </p:pic>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479376" y="1916832"/>
            <a:ext cx="6624736" cy="4392488"/>
          </a:xfrm>
        </p:spPr>
        <p:txBody>
          <a:bodyPr/>
          <a:lstStyle/>
          <a:p>
            <a:pPr marL="0" indent="0">
              <a:buNone/>
            </a:pPr>
            <a:r>
              <a:rPr lang="en-US" b="1">
                <a:solidFill>
                  <a:schemeClr val="accent2"/>
                </a:solidFill>
              </a:rPr>
              <a:t>The shared book is for YOU to read:</a:t>
            </a:r>
          </a:p>
          <a:p>
            <a:pPr>
              <a:spcBef>
                <a:spcPts val="600"/>
              </a:spcBef>
            </a:pPr>
            <a:r>
              <a:rPr lang="en-US" sz="2400">
                <a:solidFill>
                  <a:schemeClr val="tx1">
                    <a:lumMod val="95000"/>
                    <a:lumOff val="5000"/>
                  </a:schemeClr>
                </a:solidFill>
              </a:rPr>
              <a:t>Make the story sound as exciting as you can by changing your voice.</a:t>
            </a:r>
          </a:p>
          <a:p>
            <a:pPr>
              <a:spcBef>
                <a:spcPts val="600"/>
              </a:spcBef>
            </a:pPr>
            <a:r>
              <a:rPr lang="en-US" sz="2400">
                <a:solidFill>
                  <a:schemeClr val="tx1">
                    <a:lumMod val="95000"/>
                    <a:lumOff val="5000"/>
                  </a:schemeClr>
                </a:solidFill>
              </a:rPr>
              <a:t>Talk with your child as much as you can:</a:t>
            </a:r>
          </a:p>
          <a:p>
            <a:pPr lvl="1">
              <a:spcBef>
                <a:spcPts val="600"/>
              </a:spcBef>
              <a:buFont typeface="Courier New" panose="02070309020205020404" pitchFamily="49" charset="0"/>
              <a:buChar char="o"/>
            </a:pPr>
            <a:r>
              <a:rPr lang="en-US">
                <a:solidFill>
                  <a:schemeClr val="tx1">
                    <a:lumMod val="95000"/>
                    <a:lumOff val="5000"/>
                  </a:schemeClr>
                </a:solidFill>
              </a:rPr>
              <a:t>Introduce new and exciting language</a:t>
            </a:r>
          </a:p>
          <a:p>
            <a:pPr lvl="1">
              <a:spcBef>
                <a:spcPts val="600"/>
              </a:spcBef>
              <a:buFont typeface="Courier New" panose="02070309020205020404" pitchFamily="49" charset="0"/>
              <a:buChar char="o"/>
            </a:pPr>
            <a:r>
              <a:rPr lang="en-US">
                <a:solidFill>
                  <a:schemeClr val="tx1">
                    <a:lumMod val="95000"/>
                    <a:lumOff val="5000"/>
                  </a:schemeClr>
                </a:solidFill>
              </a:rPr>
              <a:t>Encourage your child to use new vocabulary</a:t>
            </a:r>
          </a:p>
          <a:p>
            <a:pPr lvl="1">
              <a:spcBef>
                <a:spcPts val="600"/>
              </a:spcBef>
              <a:buFont typeface="Courier New" panose="02070309020205020404" pitchFamily="49" charset="0"/>
              <a:buChar char="o"/>
            </a:pPr>
            <a:r>
              <a:rPr lang="en-US">
                <a:solidFill>
                  <a:schemeClr val="tx1">
                    <a:lumMod val="95000"/>
                    <a:lumOff val="5000"/>
                  </a:schemeClr>
                </a:solidFill>
              </a:rPr>
              <a:t>Make up sentences together</a:t>
            </a:r>
          </a:p>
          <a:p>
            <a:pPr lvl="1">
              <a:spcBef>
                <a:spcPts val="600"/>
              </a:spcBef>
              <a:buFont typeface="Courier New" panose="02070309020205020404" pitchFamily="49" charset="0"/>
              <a:buChar char="o"/>
            </a:pPr>
            <a:r>
              <a:rPr lang="en-US">
                <a:solidFill>
                  <a:schemeClr val="tx1">
                    <a:lumMod val="95000"/>
                    <a:lumOff val="5000"/>
                  </a:schemeClr>
                </a:solidFill>
              </a:rPr>
              <a:t>Find different words to use</a:t>
            </a:r>
          </a:p>
          <a:p>
            <a:pPr lvl="1">
              <a:spcBef>
                <a:spcPts val="600"/>
              </a:spcBef>
              <a:buFont typeface="Courier New" panose="02070309020205020404" pitchFamily="49" charset="0"/>
              <a:buChar char="o"/>
            </a:pPr>
            <a:r>
              <a:rPr lang="en-US">
                <a:solidFill>
                  <a:schemeClr val="tx1">
                    <a:lumMod val="95000"/>
                    <a:lumOff val="5000"/>
                  </a:schemeClr>
                </a:solidFill>
              </a:rPr>
              <a:t>Describe things you see.</a:t>
            </a: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a:lstStyle/>
          <a:p>
            <a:r>
              <a:rPr lang="en-US"/>
              <a:t>Read to your child</a:t>
            </a:r>
          </a:p>
        </p:txBody>
      </p:sp>
    </p:spTree>
    <p:extLst>
      <p:ext uri="{BB962C8B-B14F-4D97-AF65-F5344CB8AC3E}">
        <p14:creationId xmlns:p14="http://schemas.microsoft.com/office/powerpoint/2010/main" val="28950128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hild writing on a piece of paper&#10;&#10;Description automatically generated with medium confidence">
            <a:extLst>
              <a:ext uri="{FF2B5EF4-FFF2-40B4-BE49-F238E27FC236}">
                <a16:creationId xmlns:a16="http://schemas.microsoft.com/office/drawing/2014/main" id="{D6DFDD0E-EB92-DD41-92A6-796144DC903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951984" y="1968267"/>
            <a:ext cx="5760639" cy="3909005"/>
          </a:xfrm>
          <a:prstGeom prst="roundRect">
            <a:avLst>
              <a:gd name="adj" fmla="val 4317"/>
            </a:avLst>
          </a:prstGeom>
        </p:spPr>
      </p:pic>
      <p:sp>
        <p:nvSpPr>
          <p:cNvPr id="2" name="Text Placeholder 1">
            <a:extLst>
              <a:ext uri="{FF2B5EF4-FFF2-40B4-BE49-F238E27FC236}">
                <a16:creationId xmlns:a16="http://schemas.microsoft.com/office/drawing/2014/main" id="{7C31C409-33E5-0C4B-8076-B55700B80BF1}"/>
              </a:ext>
            </a:extLst>
          </p:cNvPr>
          <p:cNvSpPr>
            <a:spLocks noGrp="1"/>
          </p:cNvSpPr>
          <p:nvPr>
            <p:ph type="body" sz="quarter" idx="10"/>
          </p:nvPr>
        </p:nvSpPr>
        <p:spPr>
          <a:xfrm>
            <a:off x="479376" y="1916832"/>
            <a:ext cx="5328592" cy="4392488"/>
          </a:xfrm>
        </p:spPr>
        <p:txBody>
          <a:bodyPr lIns="91440" tIns="45720" rIns="91440" bIns="45720" anchor="t"/>
          <a:lstStyle/>
          <a:p>
            <a:pPr marL="0" indent="0">
              <a:buNone/>
            </a:pPr>
            <a:r>
              <a:rPr lang="en-US" sz="2400" b="1">
                <a:solidFill>
                  <a:schemeClr val="accent2"/>
                </a:solidFill>
              </a:rPr>
              <a:t>This means that your child should: </a:t>
            </a:r>
          </a:p>
          <a:p>
            <a:r>
              <a:rPr lang="en-US" sz="2400">
                <a:solidFill>
                  <a:schemeClr val="tx1">
                    <a:lumMod val="85000"/>
                    <a:lumOff val="15000"/>
                  </a:schemeClr>
                </a:solidFill>
              </a:rPr>
              <a:t>Know all the sounds and tricky words in their phonics book well </a:t>
            </a:r>
            <a:endParaRPr lang="en-US" sz="2400" i="1">
              <a:solidFill>
                <a:schemeClr val="tx1">
                  <a:lumMod val="85000"/>
                  <a:lumOff val="15000"/>
                </a:schemeClr>
              </a:solidFill>
              <a:cs typeface="Calibri"/>
            </a:endParaRPr>
          </a:p>
          <a:p>
            <a:pPr marL="0" indent="0">
              <a:buNone/>
            </a:pPr>
            <a:endParaRPr lang="en-US" sz="2400" i="1">
              <a:solidFill>
                <a:schemeClr val="tx1">
                  <a:lumMod val="85000"/>
                  <a:lumOff val="15000"/>
                </a:schemeClr>
              </a:solidFill>
            </a:endParaRPr>
          </a:p>
          <a:p>
            <a:r>
              <a:rPr lang="en-US" sz="2400">
                <a:solidFill>
                  <a:schemeClr val="tx1">
                    <a:lumMod val="85000"/>
                    <a:lumOff val="15000"/>
                  </a:schemeClr>
                </a:solidFill>
              </a:rPr>
              <a:t>IDEALLY… Only need to stop and sound out about 5% of the words by the time they bring the book home</a:t>
            </a:r>
            <a:endParaRPr lang="en-US">
              <a:solidFill>
                <a:schemeClr val="tx1">
                  <a:lumMod val="85000"/>
                  <a:lumOff val="15000"/>
                </a:schemeClr>
              </a:solidFill>
            </a:endParaRPr>
          </a:p>
          <a:p>
            <a:endParaRPr lang="en-US">
              <a:solidFill>
                <a:schemeClr val="tx1">
                  <a:lumMod val="85000"/>
                  <a:lumOff val="15000"/>
                </a:schemeClr>
              </a:solidFill>
            </a:endParaRPr>
          </a:p>
        </p:txBody>
      </p:sp>
      <p:sp>
        <p:nvSpPr>
          <p:cNvPr id="3" name="Title 2">
            <a:extLst>
              <a:ext uri="{FF2B5EF4-FFF2-40B4-BE49-F238E27FC236}">
                <a16:creationId xmlns:a16="http://schemas.microsoft.com/office/drawing/2014/main" id="{5D77FC48-7961-9849-B44F-999E708DB610}"/>
              </a:ext>
            </a:extLst>
          </p:cNvPr>
          <p:cNvSpPr>
            <a:spLocks noGrp="1"/>
          </p:cNvSpPr>
          <p:nvPr>
            <p:ph type="title"/>
          </p:nvPr>
        </p:nvSpPr>
        <p:spPr/>
        <p:txBody>
          <a:bodyPr vert="horz" lIns="91440" tIns="45720" rIns="91440" bIns="45720" rtlCol="0" anchor="ctr">
            <a:normAutofit/>
          </a:bodyPr>
          <a:lstStyle/>
          <a:p>
            <a:pPr eaLnBrk="1" hangingPunct="1"/>
            <a:r>
              <a:rPr lang="en-US" sz="3600"/>
              <a:t>A reading book at the right level</a:t>
            </a:r>
          </a:p>
        </p:txBody>
      </p:sp>
    </p:spTree>
    <p:extLst>
      <p:ext uri="{BB962C8B-B14F-4D97-AF65-F5344CB8AC3E}">
        <p14:creationId xmlns:p14="http://schemas.microsoft.com/office/powerpoint/2010/main" val="1999979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99B1BC-E66A-8E40-B1ED-E79D03D2F8BC}"/>
              </a:ext>
            </a:extLst>
          </p:cNvPr>
          <p:cNvSpPr txBox="1">
            <a:spLocks/>
          </p:cNvSpPr>
          <p:nvPr/>
        </p:nvSpPr>
        <p:spPr>
          <a:xfrm>
            <a:off x="263352" y="332656"/>
            <a:ext cx="9937104" cy="1152128"/>
          </a:xfrm>
          <a:prstGeom prst="rect">
            <a:avLst/>
          </a:prstGeom>
        </p:spPr>
        <p:txBody>
          <a:bodyPr anchor="b" anchorCtr="0"/>
          <a:lst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a:lstStyle>
          <a:p>
            <a:endParaRPr lang="en-US"/>
          </a:p>
        </p:txBody>
      </p:sp>
      <p:pic>
        <p:nvPicPr>
          <p:cNvPr id="12" name="Picture 11" descr="A picture containing table&#10;&#10;Description automatically generated">
            <a:extLst>
              <a:ext uri="{FF2B5EF4-FFF2-40B4-BE49-F238E27FC236}">
                <a16:creationId xmlns:a16="http://schemas.microsoft.com/office/drawing/2014/main" id="{ACEDA292-F7DD-6A4A-B156-4DBE2EFF8E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950" y="2086205"/>
            <a:ext cx="4348233" cy="3816423"/>
          </a:xfrm>
          <a:prstGeom prst="roundRect">
            <a:avLst>
              <a:gd name="adj" fmla="val 3343"/>
            </a:avLst>
          </a:prstGeom>
          <a:effectLst>
            <a:glow rad="127000">
              <a:schemeClr val="tx1">
                <a:lumMod val="95000"/>
                <a:lumOff val="5000"/>
                <a:alpha val="9000"/>
              </a:schemeClr>
            </a:glow>
          </a:effectLst>
        </p:spPr>
      </p:pic>
      <p:sp>
        <p:nvSpPr>
          <p:cNvPr id="4" name="Title 3">
            <a:extLst>
              <a:ext uri="{FF2B5EF4-FFF2-40B4-BE49-F238E27FC236}">
                <a16:creationId xmlns:a16="http://schemas.microsoft.com/office/drawing/2014/main" id="{8481A8C2-E3D2-5A46-8FC1-D043DCBCF8E8}"/>
              </a:ext>
            </a:extLst>
          </p:cNvPr>
          <p:cNvSpPr>
            <a:spLocks noGrp="1"/>
          </p:cNvSpPr>
          <p:nvPr>
            <p:ph type="title"/>
          </p:nvPr>
        </p:nvSpPr>
        <p:spPr>
          <a:xfrm>
            <a:off x="479376" y="332656"/>
            <a:ext cx="8064896" cy="1152128"/>
          </a:xfrm>
        </p:spPr>
        <p:txBody>
          <a:bodyPr/>
          <a:lstStyle/>
          <a:p>
            <a:r>
              <a:rPr lang="en-US"/>
              <a:t>We use assessment to match your child with the right level of book. </a:t>
            </a:r>
          </a:p>
        </p:txBody>
      </p:sp>
      <p:cxnSp>
        <p:nvCxnSpPr>
          <p:cNvPr id="5" name="Straight Arrow Connector 4">
            <a:extLst>
              <a:ext uri="{FF2B5EF4-FFF2-40B4-BE49-F238E27FC236}">
                <a16:creationId xmlns:a16="http://schemas.microsoft.com/office/drawing/2014/main" id="{D9C6E763-81F8-0149-844B-F8C29823E5E5}"/>
              </a:ext>
            </a:extLst>
          </p:cNvPr>
          <p:cNvCxnSpPr/>
          <p:nvPr/>
        </p:nvCxnSpPr>
        <p:spPr>
          <a:xfrm>
            <a:off x="5447928" y="4064263"/>
            <a:ext cx="936104" cy="0"/>
          </a:xfrm>
          <a:prstGeom prst="straightConnector1">
            <a:avLst/>
          </a:prstGeom>
          <a:ln w="47625">
            <a:tailEnd type="arrow" w="lg"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F30DC56-E8C1-D645-98C1-6E00FC34C62D}"/>
              </a:ext>
            </a:extLst>
          </p:cNvPr>
          <p:cNvPicPr>
            <a:picLocks noChangeAspect="1"/>
          </p:cNvPicPr>
          <p:nvPr/>
        </p:nvPicPr>
        <p:blipFill>
          <a:blip r:embed="rId4"/>
          <a:stretch>
            <a:fillRect/>
          </a:stretch>
        </p:blipFill>
        <p:spPr>
          <a:xfrm>
            <a:off x="6812737" y="2132856"/>
            <a:ext cx="2795209" cy="2638677"/>
          </a:xfrm>
          <a:prstGeom prst="rect">
            <a:avLst/>
          </a:prstGeom>
          <a:effectLst>
            <a:glow rad="127000">
              <a:schemeClr val="tx1">
                <a:lumMod val="95000"/>
                <a:lumOff val="5000"/>
                <a:alpha val="9000"/>
              </a:schemeClr>
            </a:glow>
          </a:effectLst>
        </p:spPr>
      </p:pic>
      <p:pic>
        <p:nvPicPr>
          <p:cNvPr id="8" name="Picture 7">
            <a:extLst>
              <a:ext uri="{FF2B5EF4-FFF2-40B4-BE49-F238E27FC236}">
                <a16:creationId xmlns:a16="http://schemas.microsoft.com/office/drawing/2014/main" id="{39CEA57A-E6D7-224E-8818-48078F7E71D9}"/>
              </a:ext>
            </a:extLst>
          </p:cNvPr>
          <p:cNvPicPr>
            <a:picLocks noChangeAspect="1"/>
          </p:cNvPicPr>
          <p:nvPr/>
        </p:nvPicPr>
        <p:blipFill>
          <a:blip r:embed="rId5"/>
          <a:stretch>
            <a:fillRect/>
          </a:stretch>
        </p:blipFill>
        <p:spPr>
          <a:xfrm>
            <a:off x="7533312" y="2739334"/>
            <a:ext cx="2795209" cy="2649858"/>
          </a:xfrm>
          <a:prstGeom prst="rect">
            <a:avLst/>
          </a:prstGeom>
          <a:effectLst>
            <a:glow rad="127000">
              <a:schemeClr val="tx1">
                <a:lumMod val="95000"/>
                <a:lumOff val="5000"/>
                <a:alpha val="9000"/>
              </a:schemeClr>
            </a:glow>
          </a:effectLst>
        </p:spPr>
      </p:pic>
      <p:pic>
        <p:nvPicPr>
          <p:cNvPr id="9" name="Picture 8">
            <a:extLst>
              <a:ext uri="{FF2B5EF4-FFF2-40B4-BE49-F238E27FC236}">
                <a16:creationId xmlns:a16="http://schemas.microsoft.com/office/drawing/2014/main" id="{19B803DF-37BD-0746-AD9F-AB2ECF12F554}"/>
              </a:ext>
            </a:extLst>
          </p:cNvPr>
          <p:cNvPicPr>
            <a:picLocks noChangeAspect="1"/>
          </p:cNvPicPr>
          <p:nvPr/>
        </p:nvPicPr>
        <p:blipFill>
          <a:blip r:embed="rId6"/>
          <a:stretch>
            <a:fillRect/>
          </a:stretch>
        </p:blipFill>
        <p:spPr>
          <a:xfrm>
            <a:off x="8241582" y="3253987"/>
            <a:ext cx="2795209" cy="2649858"/>
          </a:xfrm>
          <a:prstGeom prst="rect">
            <a:avLst/>
          </a:prstGeom>
          <a:effectLst>
            <a:glow rad="127000">
              <a:schemeClr val="tx1">
                <a:lumMod val="95000"/>
                <a:lumOff val="5000"/>
                <a:alpha val="9000"/>
              </a:schemeClr>
            </a:glow>
          </a:effectLst>
        </p:spPr>
      </p:pic>
    </p:spTree>
    <p:extLst>
      <p:ext uri="{BB962C8B-B14F-4D97-AF65-F5344CB8AC3E}">
        <p14:creationId xmlns:p14="http://schemas.microsoft.com/office/powerpoint/2010/main" val="3227124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AF50100-CDD0-09E3-0513-6B4CF74098A7}"/>
              </a:ext>
            </a:extLst>
          </p:cNvPr>
          <p:cNvSpPr txBox="1"/>
          <p:nvPr/>
        </p:nvSpPr>
        <p:spPr>
          <a:xfrm>
            <a:off x="4435010" y="643466"/>
            <a:ext cx="3198018" cy="5447105"/>
          </a:xfrm>
          <a:prstGeom prst="rect">
            <a:avLst/>
          </a:prstGeom>
        </p:spPr>
        <p:txBody>
          <a:bodyPr vert="horz" lIns="91440" tIns="45720" rIns="91440" bIns="45720" rtlCol="0">
            <a:normAutofit/>
          </a:bodyPr>
          <a:lstStyle/>
          <a:p>
            <a:pPr eaLnBrk="1" hangingPunct="1">
              <a:lnSpc>
                <a:spcPct val="90000"/>
              </a:lnSpc>
              <a:spcAft>
                <a:spcPts val="486"/>
              </a:spcAft>
            </a:pPr>
            <a:endParaRPr lang="en-US" sz="1620" kern="1200">
              <a:solidFill>
                <a:schemeClr val="bg1">
                  <a:alpha val="60000"/>
                </a:schemeClr>
              </a:solidFill>
              <a:latin typeface="+mn-lt"/>
              <a:ea typeface="+mn-ea"/>
              <a:cs typeface="+mn-cs"/>
              <a:sym typeface="Calibri" panose="020F0502020204030204" pitchFamily="34" charset="0"/>
            </a:endParaRPr>
          </a:p>
          <a:p>
            <a:pPr eaLnBrk="1" hangingPunct="1">
              <a:lnSpc>
                <a:spcPct val="90000"/>
              </a:lnSpc>
              <a:spcAft>
                <a:spcPts val="486"/>
              </a:spcAft>
            </a:pPr>
            <a:endParaRPr lang="en-US" sz="1620" kern="1200">
              <a:solidFill>
                <a:schemeClr val="bg1">
                  <a:alpha val="60000"/>
                </a:schemeClr>
              </a:solidFill>
              <a:latin typeface="+mn-lt"/>
              <a:ea typeface="+mn-ea"/>
              <a:cs typeface="+mn-cs"/>
              <a:sym typeface="Calibri" panose="020F0502020204030204" pitchFamily="34" charset="0"/>
            </a:endParaRPr>
          </a:p>
          <a:p>
            <a:pPr eaLnBrk="1" hangingPunct="1">
              <a:lnSpc>
                <a:spcPct val="90000"/>
              </a:lnSpc>
              <a:spcAft>
                <a:spcPts val="486"/>
              </a:spcAft>
            </a:pPr>
            <a:endParaRPr lang="en-US" sz="2754" kern="1200">
              <a:solidFill>
                <a:schemeClr val="bg1">
                  <a:alpha val="60000"/>
                </a:schemeClr>
              </a:solidFill>
              <a:latin typeface="+mn-lt"/>
              <a:ea typeface="+mn-ea"/>
              <a:cs typeface="+mn-cs"/>
              <a:sym typeface="Calibri" panose="020F0502020204030204" pitchFamily="34" charset="0"/>
            </a:endParaRPr>
          </a:p>
          <a:p>
            <a:pPr eaLnBrk="1" hangingPunct="1">
              <a:lnSpc>
                <a:spcPct val="90000"/>
              </a:lnSpc>
              <a:spcAft>
                <a:spcPts val="486"/>
              </a:spcAft>
            </a:pPr>
            <a:r>
              <a:rPr lang="en-US" sz="2754" b="1" kern="1200">
                <a:solidFill>
                  <a:schemeClr val="bg1">
                    <a:alpha val="60000"/>
                  </a:schemeClr>
                </a:solidFill>
                <a:latin typeface="+mn-lt"/>
                <a:ea typeface="+mn-ea"/>
                <a:cs typeface="+mn-cs"/>
                <a:sym typeface="Calibri" panose="020F0502020204030204" pitchFamily="34" charset="0"/>
              </a:rPr>
              <a:t>Remember – to read, we want children to:</a:t>
            </a:r>
          </a:p>
          <a:p>
            <a:pPr indent="-185166" eaLnBrk="1" hangingPunct="1">
              <a:lnSpc>
                <a:spcPct val="90000"/>
              </a:lnSpc>
              <a:spcAft>
                <a:spcPts val="486"/>
              </a:spcAft>
              <a:buFont typeface="Arial" panose="020B0604020202020204" pitchFamily="34" charset="0"/>
              <a:buChar char="•"/>
            </a:pPr>
            <a:endParaRPr lang="en-US" sz="2754" b="1" kern="1200">
              <a:solidFill>
                <a:schemeClr val="bg1">
                  <a:alpha val="60000"/>
                </a:schemeClr>
              </a:solidFill>
              <a:latin typeface="+mn-lt"/>
              <a:ea typeface="+mn-ea"/>
              <a:cs typeface="+mn-cs"/>
              <a:sym typeface="Calibri" panose="020F0502020204030204" pitchFamily="34" charset="0"/>
            </a:endParaRPr>
          </a:p>
          <a:p>
            <a:pPr eaLnBrk="1" hangingPunct="1">
              <a:lnSpc>
                <a:spcPct val="90000"/>
              </a:lnSpc>
              <a:spcAft>
                <a:spcPts val="486"/>
              </a:spcAft>
            </a:pPr>
            <a:r>
              <a:rPr lang="en-US" sz="2754" b="1" kern="1200">
                <a:solidFill>
                  <a:schemeClr val="bg1">
                    <a:alpha val="60000"/>
                  </a:schemeClr>
                </a:solidFill>
                <a:latin typeface="+mn-lt"/>
                <a:ea typeface="+mn-ea"/>
                <a:cs typeface="+mn-cs"/>
                <a:sym typeface="Calibri" panose="020F0502020204030204" pitchFamily="34" charset="0"/>
              </a:rPr>
              <a:t>1.Know what letters make which sound.</a:t>
            </a:r>
          </a:p>
          <a:p>
            <a:pPr eaLnBrk="1" hangingPunct="1">
              <a:lnSpc>
                <a:spcPct val="90000"/>
              </a:lnSpc>
              <a:spcAft>
                <a:spcPts val="486"/>
              </a:spcAft>
            </a:pPr>
            <a:endParaRPr lang="en-US" sz="2754" b="1" kern="1200">
              <a:solidFill>
                <a:schemeClr val="bg1">
                  <a:alpha val="60000"/>
                </a:schemeClr>
              </a:solidFill>
              <a:latin typeface="+mn-lt"/>
              <a:ea typeface="+mn-ea"/>
              <a:cs typeface="+mn-cs"/>
              <a:sym typeface="Calibri" panose="020F0502020204030204" pitchFamily="34" charset="0"/>
            </a:endParaRPr>
          </a:p>
          <a:p>
            <a:pPr eaLnBrk="1" hangingPunct="1">
              <a:lnSpc>
                <a:spcPct val="90000"/>
              </a:lnSpc>
              <a:spcAft>
                <a:spcPts val="486"/>
              </a:spcAft>
            </a:pPr>
            <a:r>
              <a:rPr lang="en-US" sz="2754" b="1" kern="1200">
                <a:solidFill>
                  <a:schemeClr val="bg1">
                    <a:alpha val="60000"/>
                  </a:schemeClr>
                </a:solidFill>
                <a:latin typeface="+mn-lt"/>
                <a:ea typeface="+mn-ea"/>
                <a:cs typeface="+mn-cs"/>
                <a:sym typeface="Calibri" panose="020F0502020204030204" pitchFamily="34" charset="0"/>
              </a:rPr>
              <a:t>2. Orally blending words.</a:t>
            </a:r>
          </a:p>
          <a:p>
            <a:pPr indent="-228600" eaLnBrk="1" hangingPunct="1">
              <a:lnSpc>
                <a:spcPct val="90000"/>
              </a:lnSpc>
              <a:spcAft>
                <a:spcPts val="600"/>
              </a:spcAft>
              <a:buFont typeface="Arial" panose="020B0604020202020204" pitchFamily="34" charset="0"/>
              <a:buChar char="•"/>
            </a:pPr>
            <a:endParaRPr lang="en-US" sz="3400" b="1">
              <a:solidFill>
                <a:schemeClr val="bg1">
                  <a:alpha val="60000"/>
                </a:schemeClr>
              </a:solidFill>
              <a:latin typeface="+mn-lt"/>
              <a:ea typeface="+mn-ea"/>
              <a:cs typeface="+mn-cs"/>
            </a:endParaRPr>
          </a:p>
        </p:txBody>
      </p:sp>
      <p:sp>
        <p:nvSpPr>
          <p:cNvPr id="11" name="TextBox 10">
            <a:extLst>
              <a:ext uri="{FF2B5EF4-FFF2-40B4-BE49-F238E27FC236}">
                <a16:creationId xmlns:a16="http://schemas.microsoft.com/office/drawing/2014/main" id="{22F94070-39C1-BCF8-07C1-FFE2E94ECD85}"/>
              </a:ext>
            </a:extLst>
          </p:cNvPr>
          <p:cNvSpPr txBox="1"/>
          <p:nvPr/>
        </p:nvSpPr>
        <p:spPr>
          <a:xfrm>
            <a:off x="2182090" y="1420090"/>
            <a:ext cx="7990607" cy="892552"/>
          </a:xfrm>
          <a:prstGeom prst="rect">
            <a:avLst/>
          </a:prstGeom>
          <a:solidFill>
            <a:srgbClr val="ED7D3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3400" b="1" baseline="0">
                <a:solidFill>
                  <a:srgbClr val="FFFFFF"/>
                </a:solidFill>
                <a:latin typeface="Calibri"/>
                <a:ea typeface="Segoe UI"/>
                <a:cs typeface="Segoe UI"/>
              </a:rPr>
              <a:t>Remember – to read, we want children to:</a:t>
            </a:r>
            <a:r>
              <a:rPr lang="en-US" sz="3400">
                <a:solidFill>
                  <a:srgbClr val="FFFFFF"/>
                </a:solidFill>
                <a:latin typeface="Calibri"/>
                <a:ea typeface="Segoe UI"/>
                <a:cs typeface="Segoe UI"/>
              </a:rPr>
              <a:t>​</a:t>
            </a:r>
          </a:p>
          <a:p>
            <a:pPr rtl="0"/>
            <a:endParaRPr lang="en-GB"/>
          </a:p>
        </p:txBody>
      </p:sp>
      <p:sp>
        <p:nvSpPr>
          <p:cNvPr id="47" name="TextBox 46">
            <a:extLst>
              <a:ext uri="{FF2B5EF4-FFF2-40B4-BE49-F238E27FC236}">
                <a16:creationId xmlns:a16="http://schemas.microsoft.com/office/drawing/2014/main" id="{17365408-FE42-5969-FCF8-934469F761D2}"/>
              </a:ext>
            </a:extLst>
          </p:cNvPr>
          <p:cNvSpPr txBox="1"/>
          <p:nvPr/>
        </p:nvSpPr>
        <p:spPr>
          <a:xfrm>
            <a:off x="2183173" y="3071812"/>
            <a:ext cx="7817426" cy="2985433"/>
          </a:xfrm>
          <a:prstGeom prst="rect">
            <a:avLst/>
          </a:prstGeom>
          <a:solidFill>
            <a:srgbClr val="ED7D3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US" sz="3400" b="1">
                <a:solidFill>
                  <a:srgbClr val="FFFFFF"/>
                </a:solidFill>
                <a:latin typeface="Calibri"/>
                <a:cs typeface="Calibri"/>
              </a:rPr>
              <a:t>Know what letters make which sound.</a:t>
            </a:r>
            <a:r>
              <a:rPr lang="en-US" sz="3400">
                <a:solidFill>
                  <a:srgbClr val="FFFFFF"/>
                </a:solidFill>
                <a:latin typeface="Calibri"/>
                <a:cs typeface="Calibri"/>
              </a:rPr>
              <a:t> </a:t>
            </a:r>
          </a:p>
          <a:p>
            <a:endParaRPr lang="en-US" sz="3400">
              <a:solidFill>
                <a:srgbClr val="FFFFFF"/>
              </a:solidFill>
            </a:endParaRPr>
          </a:p>
          <a:p>
            <a:r>
              <a:rPr lang="en-US" sz="3400" b="1">
                <a:solidFill>
                  <a:srgbClr val="FFFFFF"/>
                </a:solidFill>
                <a:latin typeface="Calibri"/>
                <a:cs typeface="Calibri"/>
              </a:rPr>
              <a:t>2.  Orally blend words.</a:t>
            </a:r>
            <a:endParaRPr lang="en-GB" sz="3400">
              <a:solidFill>
                <a:srgbClr val="FFFFFF"/>
              </a:solidFill>
              <a:latin typeface="Calibri"/>
              <a:cs typeface="Calibri"/>
            </a:endParaRPr>
          </a:p>
          <a:p>
            <a:pPr algn="l"/>
            <a:endParaRPr lang="en-US" sz="3400" b="1">
              <a:solidFill>
                <a:srgbClr val="FFFFFF"/>
              </a:solidFill>
            </a:endParaRPr>
          </a:p>
          <a:p>
            <a:r>
              <a:rPr lang="en-US" sz="3400" b="1">
                <a:solidFill>
                  <a:srgbClr val="FFFFFF"/>
                </a:solidFill>
                <a:latin typeface="Calibri"/>
                <a:cs typeface="Calibri"/>
              </a:rPr>
              <a:t>3. </a:t>
            </a:r>
            <a:r>
              <a:rPr lang="en-US" sz="3400" b="1" err="1">
                <a:solidFill>
                  <a:srgbClr val="FFFFFF"/>
                </a:solidFill>
                <a:latin typeface="Calibri"/>
                <a:cs typeface="Calibri"/>
              </a:rPr>
              <a:t>Recognise</a:t>
            </a:r>
            <a:r>
              <a:rPr lang="en-US" sz="3400" b="1">
                <a:solidFill>
                  <a:srgbClr val="FFFFFF"/>
                </a:solidFill>
                <a:latin typeface="Calibri"/>
                <a:cs typeface="Calibri"/>
              </a:rPr>
              <a:t> the tricky words.</a:t>
            </a:r>
          </a:p>
          <a:p>
            <a:endParaRPr lang="en-GB"/>
          </a:p>
        </p:txBody>
      </p:sp>
      <p:pic>
        <p:nvPicPr>
          <p:cNvPr id="48" name="Picture 47" descr="Emoticon Making A Point Royalty Free SVG, Cliparts, Vectors, and Stock  Illustration. Image 14709057.">
            <a:extLst>
              <a:ext uri="{FF2B5EF4-FFF2-40B4-BE49-F238E27FC236}">
                <a16:creationId xmlns:a16="http://schemas.microsoft.com/office/drawing/2014/main" id="{96D7A4EB-6D5B-7207-9F16-1F1F13CA4670}"/>
              </a:ext>
            </a:extLst>
          </p:cNvPr>
          <p:cNvPicPr>
            <a:picLocks noChangeAspect="1"/>
          </p:cNvPicPr>
          <p:nvPr/>
        </p:nvPicPr>
        <p:blipFill>
          <a:blip r:embed="rId2"/>
          <a:stretch>
            <a:fillRect/>
          </a:stretch>
        </p:blipFill>
        <p:spPr>
          <a:xfrm>
            <a:off x="446809" y="554746"/>
            <a:ext cx="1513610" cy="994666"/>
          </a:xfrm>
          <a:prstGeom prst="rect">
            <a:avLst/>
          </a:prstGeom>
        </p:spPr>
      </p:pic>
    </p:spTree>
    <p:extLst>
      <p:ext uri="{BB962C8B-B14F-4D97-AF65-F5344CB8AC3E}">
        <p14:creationId xmlns:p14="http://schemas.microsoft.com/office/powerpoint/2010/main" val="4280953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C54C73-597C-A44C-AEB0-5A2995796968}"/>
              </a:ext>
            </a:extLst>
          </p:cNvPr>
          <p:cNvPicPr>
            <a:picLocks noChangeAspect="1"/>
          </p:cNvPicPr>
          <p:nvPr/>
        </p:nvPicPr>
        <p:blipFill>
          <a:blip r:embed="rId3"/>
          <a:stretch>
            <a:fillRect/>
          </a:stretch>
        </p:blipFill>
        <p:spPr>
          <a:xfrm>
            <a:off x="6960096" y="2204864"/>
            <a:ext cx="3117864" cy="2968207"/>
          </a:xfrm>
          <a:prstGeom prst="rect">
            <a:avLst/>
          </a:prstGeom>
          <a:effectLst>
            <a:glow rad="127000">
              <a:schemeClr val="tx1">
                <a:alpha val="4000"/>
              </a:schemeClr>
            </a:glow>
          </a:effectLst>
        </p:spPr>
      </p:pic>
      <p:sp>
        <p:nvSpPr>
          <p:cNvPr id="2" name="Text Placeholder 1">
            <a:extLst>
              <a:ext uri="{FF2B5EF4-FFF2-40B4-BE49-F238E27FC236}">
                <a16:creationId xmlns:a16="http://schemas.microsoft.com/office/drawing/2014/main" id="{34398AD0-3875-B94F-A90E-046466F6C19A}"/>
              </a:ext>
            </a:extLst>
          </p:cNvPr>
          <p:cNvSpPr>
            <a:spLocks noGrp="1"/>
          </p:cNvSpPr>
          <p:nvPr>
            <p:ph type="body" sz="quarter" idx="10"/>
          </p:nvPr>
        </p:nvSpPr>
        <p:spPr>
          <a:xfrm>
            <a:off x="479376" y="2205749"/>
            <a:ext cx="5854168" cy="3764903"/>
          </a:xfrm>
        </p:spPr>
        <p:txBody>
          <a:bodyPr lIns="91440" tIns="45720" rIns="91440" bIns="45720" anchor="t"/>
          <a:lstStyle/>
          <a:p>
            <a:r>
              <a:rPr lang="en-US">
                <a:solidFill>
                  <a:schemeClr val="tx1"/>
                </a:solidFill>
              </a:rPr>
              <a:t>Your child should be able to read their book without your help.</a:t>
            </a:r>
            <a:endParaRPr lang="en-US">
              <a:solidFill>
                <a:schemeClr val="tx1"/>
              </a:solidFill>
              <a:cs typeface="Calibri"/>
            </a:endParaRPr>
          </a:p>
          <a:p>
            <a:r>
              <a:rPr lang="en-US">
                <a:solidFill>
                  <a:schemeClr val="tx1"/>
                </a:solidFill>
                <a:cs typeface="Calibri"/>
              </a:rPr>
              <a:t>They might sound out words and blend them before they read them fluently.</a:t>
            </a:r>
          </a:p>
          <a:p>
            <a:r>
              <a:rPr lang="en-US">
                <a:solidFill>
                  <a:schemeClr val="tx1"/>
                </a:solidFill>
              </a:rPr>
              <a:t>If they can’t read a word, read it to them.</a:t>
            </a:r>
            <a:endParaRPr lang="en-US">
              <a:solidFill>
                <a:schemeClr val="tx1"/>
              </a:solidFill>
              <a:cs typeface="Calibri"/>
            </a:endParaRPr>
          </a:p>
          <a:p>
            <a:r>
              <a:rPr lang="en-US">
                <a:solidFill>
                  <a:schemeClr val="tx1"/>
                </a:solidFill>
              </a:rPr>
              <a:t>Talk about the book and celebrate their success.</a:t>
            </a:r>
            <a:endParaRPr lang="en-US">
              <a:solidFill>
                <a:schemeClr val="tx1"/>
              </a:solidFill>
              <a:cs typeface="Calibri"/>
            </a:endParaRPr>
          </a:p>
        </p:txBody>
      </p:sp>
      <p:sp>
        <p:nvSpPr>
          <p:cNvPr id="3" name="Title 2">
            <a:extLst>
              <a:ext uri="{FF2B5EF4-FFF2-40B4-BE49-F238E27FC236}">
                <a16:creationId xmlns:a16="http://schemas.microsoft.com/office/drawing/2014/main" id="{ED26F458-A726-794D-91AB-7485E77815F9}"/>
              </a:ext>
            </a:extLst>
          </p:cNvPr>
          <p:cNvSpPr>
            <a:spLocks noGrp="1"/>
          </p:cNvSpPr>
          <p:nvPr>
            <p:ph type="title"/>
          </p:nvPr>
        </p:nvSpPr>
        <p:spPr>
          <a:xfrm>
            <a:off x="479376" y="332656"/>
            <a:ext cx="10008748" cy="1152128"/>
          </a:xfrm>
        </p:spPr>
        <p:txBody>
          <a:bodyPr lIns="91440" tIns="45720" rIns="91440" bIns="45720" anchor="b" anchorCtr="0"/>
          <a:lstStyle/>
          <a:p>
            <a:r>
              <a:rPr lang="en-US"/>
              <a:t>Listening to your child read their phonics book</a:t>
            </a:r>
            <a:endParaRPr lang="en-US">
              <a:cs typeface="Calibri"/>
            </a:endParaRPr>
          </a:p>
        </p:txBody>
      </p:sp>
      <p:pic>
        <p:nvPicPr>
          <p:cNvPr id="7" name="Picture 6">
            <a:extLst>
              <a:ext uri="{FF2B5EF4-FFF2-40B4-BE49-F238E27FC236}">
                <a16:creationId xmlns:a16="http://schemas.microsoft.com/office/drawing/2014/main" id="{0918087A-1684-9A43-95A8-D4FAAF59F376}"/>
              </a:ext>
            </a:extLst>
          </p:cNvPr>
          <p:cNvPicPr>
            <a:picLocks noChangeAspect="1"/>
          </p:cNvPicPr>
          <p:nvPr/>
        </p:nvPicPr>
        <p:blipFill>
          <a:blip r:embed="rId4"/>
          <a:stretch>
            <a:fillRect/>
          </a:stretch>
        </p:blipFill>
        <p:spPr>
          <a:xfrm>
            <a:off x="8256240" y="3212976"/>
            <a:ext cx="3096344" cy="2947720"/>
          </a:xfrm>
          <a:prstGeom prst="rect">
            <a:avLst/>
          </a:prstGeom>
          <a:effectLst>
            <a:glow rad="127000">
              <a:schemeClr val="tx1">
                <a:alpha val="4000"/>
              </a:schemeClr>
            </a:glow>
          </a:effectLst>
        </p:spPr>
      </p:pic>
    </p:spTree>
    <p:extLst>
      <p:ext uri="{BB962C8B-B14F-4D97-AF65-F5344CB8AC3E}">
        <p14:creationId xmlns:p14="http://schemas.microsoft.com/office/powerpoint/2010/main" val="57759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ACE88C-B82E-446D-8D38-2C2491812D75}"/>
              </a:ext>
            </a:extLst>
          </p:cNvPr>
          <p:cNvSpPr txBox="1"/>
          <p:nvPr/>
        </p:nvSpPr>
        <p:spPr>
          <a:xfrm>
            <a:off x="695400" y="181572"/>
            <a:ext cx="10945216" cy="5841599"/>
          </a:xfrm>
          <a:prstGeom prst="rect">
            <a:avLst/>
          </a:prstGeom>
          <a:noFill/>
        </p:spPr>
        <p:txBody>
          <a:bodyPr wrap="square" lIns="91440" tIns="45720" rIns="91440" bIns="45720" anchor="t">
            <a:spAutoFit/>
          </a:bodyPr>
          <a:lstStyle/>
          <a:p>
            <a:pPr algn="ctr">
              <a:lnSpc>
                <a:spcPct val="107000"/>
              </a:lnSpc>
              <a:spcAft>
                <a:spcPts val="800"/>
              </a:spcAft>
            </a:pPr>
            <a:r>
              <a:rPr lang="en-GB" sz="3200" b="1">
                <a:solidFill>
                  <a:srgbClr val="EF7E32"/>
                </a:solidFill>
                <a:effectLst/>
                <a:latin typeface="Calibri"/>
                <a:cs typeface="Times New Roman"/>
              </a:rPr>
              <a:t>READING TOP TIPS</a:t>
            </a:r>
            <a:r>
              <a:rPr lang="en-GB" sz="3200" b="1">
                <a:solidFill>
                  <a:srgbClr val="EF7E32"/>
                </a:solidFill>
                <a:latin typeface="Calibri"/>
                <a:cs typeface="Times New Roman"/>
              </a:rPr>
              <a:t>!</a:t>
            </a:r>
            <a:endParaRPr lang="en-GB" sz="2000">
              <a:solidFill>
                <a:srgbClr val="EF7E32"/>
              </a:solidFill>
              <a:effectLst/>
              <a:cs typeface="Times New Roman"/>
            </a:endParaRPr>
          </a:p>
          <a:p>
            <a:pPr marL="342900" indent="-342900">
              <a:lnSpc>
                <a:spcPct val="107000"/>
              </a:lnSpc>
              <a:buFont typeface="Wingdings" panose="05000000000000000000" pitchFamily="2" charset="2"/>
              <a:buChar char=""/>
            </a:pPr>
            <a:r>
              <a:rPr lang="en-GB" sz="2400">
                <a:effectLst/>
                <a:latin typeface="Calibri"/>
                <a:cs typeface="Times New Roman"/>
              </a:rPr>
              <a:t>When reading the</a:t>
            </a:r>
            <a:r>
              <a:rPr lang="en-GB" sz="2400">
                <a:latin typeface="Calibri"/>
                <a:cs typeface="Times New Roman"/>
              </a:rPr>
              <a:t> shared</a:t>
            </a:r>
            <a:r>
              <a:rPr lang="en-GB" sz="2400">
                <a:effectLst/>
                <a:latin typeface="Calibri"/>
                <a:cs typeface="Times New Roman"/>
              </a:rPr>
              <a:t> book, love the experience and make it fun</a:t>
            </a:r>
            <a:r>
              <a:rPr lang="en-GB" sz="2400">
                <a:latin typeface="Calibri"/>
                <a:cs typeface="Times New Roman"/>
              </a:rPr>
              <a:t> </a:t>
            </a:r>
            <a:r>
              <a:rPr lang="en-GB" sz="2400">
                <a:effectLst/>
                <a:latin typeface="Calibri"/>
                <a:cs typeface="Times New Roman"/>
              </a:rPr>
              <a:t> – your enthusiasm will rub off and inspire your child.</a:t>
            </a:r>
            <a:r>
              <a:rPr lang="en-GB" sz="2400">
                <a:latin typeface="Calibri"/>
                <a:cs typeface="Times New Roman"/>
              </a:rPr>
              <a:t> </a:t>
            </a:r>
            <a:endParaRPr lang="en-GB" sz="2400">
              <a:effectLst/>
              <a:latin typeface="Calibri"/>
              <a:cs typeface="Times New Roman" panose="02020603050405020304" pitchFamily="18" charset="0"/>
            </a:endParaRPr>
          </a:p>
          <a:p>
            <a:pPr>
              <a:lnSpc>
                <a:spcPct val="107000"/>
              </a:lnSpc>
            </a:pPr>
            <a:endParaRPr lang="en-GB" sz="2400">
              <a:cs typeface="Times New Roman"/>
            </a:endParaRPr>
          </a:p>
          <a:p>
            <a:pPr marL="342900" indent="-342900">
              <a:lnSpc>
                <a:spcPct val="107000"/>
              </a:lnSpc>
              <a:buFont typeface="Wingdings" panose="05000000000000000000" pitchFamily="2" charset="2"/>
              <a:buChar char=""/>
            </a:pPr>
            <a:r>
              <a:rPr lang="en-GB" sz="2400">
                <a:effectLst/>
                <a:latin typeface="Calibri"/>
                <a:cs typeface="Times New Roman"/>
              </a:rPr>
              <a:t>For the phonic</a:t>
            </a:r>
            <a:r>
              <a:rPr lang="en-GB" sz="2400">
                <a:latin typeface="Calibri"/>
                <a:cs typeface="Times New Roman"/>
              </a:rPr>
              <a:t> </a:t>
            </a:r>
            <a:r>
              <a:rPr lang="en-GB" sz="2400">
                <a:effectLst/>
                <a:latin typeface="Calibri"/>
                <a:cs typeface="Times New Roman"/>
              </a:rPr>
              <a:t>book your child reads, if they get stuck stop and show them how to sound it out and try and blend.</a:t>
            </a:r>
            <a:r>
              <a:rPr lang="en-GB" sz="2400">
                <a:latin typeface="Calibri"/>
                <a:cs typeface="Times New Roman"/>
              </a:rPr>
              <a:t> </a:t>
            </a:r>
            <a:endParaRPr lang="en-GB" sz="2400">
              <a:effectLst/>
              <a:latin typeface="Calibri"/>
              <a:cs typeface="Times New Roman" panose="02020603050405020304" pitchFamily="18" charset="0"/>
            </a:endParaRPr>
          </a:p>
          <a:p>
            <a:pPr>
              <a:lnSpc>
                <a:spcPct val="107000"/>
              </a:lnSpc>
            </a:pPr>
            <a:endParaRPr lang="en-GB" sz="2400">
              <a:cs typeface="Times New Roman"/>
            </a:endParaRPr>
          </a:p>
          <a:p>
            <a:pPr marL="342900" indent="-342900">
              <a:lnSpc>
                <a:spcPct val="107000"/>
              </a:lnSpc>
              <a:buFont typeface="Wingdings" panose="05000000000000000000" pitchFamily="2" charset="2"/>
              <a:buChar char=""/>
            </a:pPr>
            <a:r>
              <a:rPr lang="en-GB" sz="2400">
                <a:effectLst/>
                <a:latin typeface="Calibri"/>
                <a:cs typeface="Times New Roman"/>
              </a:rPr>
              <a:t>Praise effort regardless of outcome ‘you tried so hard! Well done!’. </a:t>
            </a:r>
            <a:r>
              <a:rPr lang="en-GB" sz="2400" i="1">
                <a:effectLst/>
                <a:latin typeface="Calibri"/>
                <a:cs typeface="Times New Roman"/>
              </a:rPr>
              <a:t>Praising effort leads to children who try and take risks.</a:t>
            </a:r>
            <a:r>
              <a:rPr lang="en-GB" sz="2400" i="1">
                <a:latin typeface="Calibri"/>
                <a:cs typeface="Times New Roman"/>
              </a:rPr>
              <a:t> </a:t>
            </a:r>
            <a:endParaRPr lang="en-GB" sz="2400" i="1">
              <a:effectLst/>
              <a:latin typeface="Calibri"/>
              <a:cs typeface="Times New Roman" panose="02020603050405020304" pitchFamily="18" charset="0"/>
            </a:endParaRPr>
          </a:p>
          <a:p>
            <a:pPr>
              <a:lnSpc>
                <a:spcPct val="107000"/>
              </a:lnSpc>
            </a:pPr>
            <a:endParaRPr lang="en-GB" sz="2400" i="1">
              <a:cs typeface="Times New Roman"/>
            </a:endParaRPr>
          </a:p>
          <a:p>
            <a:pPr marL="342900" lvl="0" indent="-342900">
              <a:lnSpc>
                <a:spcPct val="107000"/>
              </a:lnSpc>
              <a:buFont typeface="Wingdings" panose="05000000000000000000" pitchFamily="2" charset="2"/>
              <a:buChar char=""/>
            </a:pPr>
            <a:r>
              <a:rPr lang="en-GB" sz="2400">
                <a:effectLst/>
                <a:latin typeface="Calibri"/>
                <a:cs typeface="Times New Roman"/>
              </a:rPr>
              <a:t>Pick a time that suits you both, so it is a positive experience.</a:t>
            </a:r>
          </a:p>
          <a:p>
            <a:pPr>
              <a:lnSpc>
                <a:spcPct val="107000"/>
              </a:lnSpc>
            </a:pPr>
            <a:endParaRPr lang="en-GB" sz="2400">
              <a:cs typeface="Times New Roman"/>
            </a:endParaRPr>
          </a:p>
          <a:p>
            <a:pPr marL="342900" lvl="0" indent="-342900">
              <a:lnSpc>
                <a:spcPct val="107000"/>
              </a:lnSpc>
              <a:spcAft>
                <a:spcPts val="800"/>
              </a:spcAft>
              <a:buFont typeface="Wingdings" panose="05000000000000000000" pitchFamily="2" charset="2"/>
              <a:buChar char=""/>
            </a:pPr>
            <a:r>
              <a:rPr lang="en-GB" sz="2400">
                <a:effectLst/>
                <a:latin typeface="Calibri"/>
                <a:cs typeface="Times New Roman"/>
              </a:rPr>
              <a:t>Non-word books are amazing for vocabulary development and imaginative story telling/comprehension.</a:t>
            </a:r>
          </a:p>
        </p:txBody>
      </p:sp>
    </p:spTree>
    <p:extLst>
      <p:ext uri="{BB962C8B-B14F-4D97-AF65-F5344CB8AC3E}">
        <p14:creationId xmlns:p14="http://schemas.microsoft.com/office/powerpoint/2010/main" val="2607919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306C6D-EC84-F9F3-238B-BF24EF384471}"/>
              </a:ext>
            </a:extLst>
          </p:cNvPr>
          <p:cNvSpPr txBox="1"/>
          <p:nvPr/>
        </p:nvSpPr>
        <p:spPr>
          <a:xfrm>
            <a:off x="838527" y="1144326"/>
            <a:ext cx="8409482" cy="5078313"/>
          </a:xfrm>
          <a:prstGeom prst="rect">
            <a:avLst/>
          </a:prstGeom>
          <a:noFill/>
        </p:spPr>
        <p:txBody>
          <a:bodyPr wrap="square" rtlCol="0">
            <a:spAutoFit/>
          </a:bodyPr>
          <a:lstStyle/>
          <a:p>
            <a:r>
              <a:rPr lang="en-US" sz="3600" b="1" u="sng"/>
              <a:t>O</a:t>
            </a:r>
            <a:r>
              <a:rPr lang="en-GB" sz="3600" b="1" u="sng" err="1"/>
              <a:t>ur</a:t>
            </a:r>
            <a:r>
              <a:rPr lang="en-GB" sz="3600" b="1" u="sng"/>
              <a:t> literacy morning </a:t>
            </a:r>
          </a:p>
          <a:p>
            <a:endParaRPr lang="en-GB" sz="3600" b="1" u="sng"/>
          </a:p>
          <a:p>
            <a:r>
              <a:rPr lang="en-GB" sz="3600"/>
              <a:t>We would like to warmly invite families to a literacy morning on Friday 13</a:t>
            </a:r>
            <a:r>
              <a:rPr lang="en-GB" sz="3600" baseline="30000"/>
              <a:t>th</a:t>
            </a:r>
            <a:r>
              <a:rPr lang="en-GB" sz="3600"/>
              <a:t> November.</a:t>
            </a:r>
          </a:p>
          <a:p>
            <a:endParaRPr lang="en-GB" sz="3600"/>
          </a:p>
          <a:p>
            <a:r>
              <a:rPr lang="en-GB" sz="3600"/>
              <a:t>This will be a fantastic opportunity to see how your child learns phonics at school through a short lesson followed by fun practical games.  </a:t>
            </a:r>
          </a:p>
        </p:txBody>
      </p:sp>
      <p:pic>
        <p:nvPicPr>
          <p:cNvPr id="5" name="Picture 4">
            <a:extLst>
              <a:ext uri="{FF2B5EF4-FFF2-40B4-BE49-F238E27FC236}">
                <a16:creationId xmlns:a16="http://schemas.microsoft.com/office/drawing/2014/main" id="{70B6F866-75BA-698E-C7C7-3E2C4B11DACC}"/>
              </a:ext>
            </a:extLst>
          </p:cNvPr>
          <p:cNvPicPr>
            <a:picLocks noChangeAspect="1"/>
          </p:cNvPicPr>
          <p:nvPr/>
        </p:nvPicPr>
        <p:blipFill>
          <a:blip r:embed="rId2"/>
          <a:stretch>
            <a:fillRect/>
          </a:stretch>
        </p:blipFill>
        <p:spPr>
          <a:xfrm>
            <a:off x="9438968" y="1936225"/>
            <a:ext cx="2526890" cy="1767442"/>
          </a:xfrm>
          <a:prstGeom prst="rect">
            <a:avLst/>
          </a:prstGeom>
        </p:spPr>
      </p:pic>
      <p:pic>
        <p:nvPicPr>
          <p:cNvPr id="4" name="Picture 3">
            <a:extLst>
              <a:ext uri="{FF2B5EF4-FFF2-40B4-BE49-F238E27FC236}">
                <a16:creationId xmlns:a16="http://schemas.microsoft.com/office/drawing/2014/main" id="{B684ED3B-A179-7D6B-895F-464F0872DF2D}"/>
              </a:ext>
            </a:extLst>
          </p:cNvPr>
          <p:cNvPicPr>
            <a:picLocks noChangeAspect="1"/>
          </p:cNvPicPr>
          <p:nvPr/>
        </p:nvPicPr>
        <p:blipFill>
          <a:blip r:embed="rId3"/>
          <a:stretch>
            <a:fillRect/>
          </a:stretch>
        </p:blipFill>
        <p:spPr>
          <a:xfrm>
            <a:off x="9438968" y="3772493"/>
            <a:ext cx="2072820" cy="2865368"/>
          </a:xfrm>
          <a:prstGeom prst="rect">
            <a:avLst/>
          </a:prstGeom>
        </p:spPr>
      </p:pic>
    </p:spTree>
    <p:extLst>
      <p:ext uri="{BB962C8B-B14F-4D97-AF65-F5344CB8AC3E}">
        <p14:creationId xmlns:p14="http://schemas.microsoft.com/office/powerpoint/2010/main" val="474243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D837F6-B909-005F-43A5-A209F2D05D39}"/>
              </a:ext>
            </a:extLst>
          </p:cNvPr>
          <p:cNvSpPr txBox="1"/>
          <p:nvPr/>
        </p:nvSpPr>
        <p:spPr>
          <a:xfrm>
            <a:off x="1703512" y="2598003"/>
            <a:ext cx="8784976" cy="830997"/>
          </a:xfrm>
          <a:prstGeom prst="rect">
            <a:avLst/>
          </a:prstGeom>
          <a:noFill/>
        </p:spPr>
        <p:txBody>
          <a:bodyPr wrap="square" rtlCol="0">
            <a:spAutoFit/>
          </a:bodyPr>
          <a:lstStyle/>
          <a:p>
            <a:r>
              <a:rPr lang="en-GB" sz="4800"/>
              <a:t>Any reading or phonics questions? </a:t>
            </a:r>
          </a:p>
        </p:txBody>
      </p:sp>
    </p:spTree>
    <p:extLst>
      <p:ext uri="{BB962C8B-B14F-4D97-AF65-F5344CB8AC3E}">
        <p14:creationId xmlns:p14="http://schemas.microsoft.com/office/powerpoint/2010/main" val="4242978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E1CA0A6-32CD-4CEE-B3E1-B8DA4F98EF05}"/>
              </a:ext>
            </a:extLst>
          </p:cNvPr>
          <p:cNvPicPr>
            <a:picLocks noChangeAspect="1"/>
          </p:cNvPicPr>
          <p:nvPr/>
        </p:nvPicPr>
        <p:blipFill rotWithShape="1">
          <a:blip r:embed="rId3"/>
          <a:srcRect l="16084" t="27313" r="19538" b="5455"/>
          <a:stretch/>
        </p:blipFill>
        <p:spPr>
          <a:xfrm>
            <a:off x="1847528" y="1124745"/>
            <a:ext cx="7848872" cy="4536504"/>
          </a:xfrm>
          <a:prstGeom prst="rect">
            <a:avLst/>
          </a:prstGeom>
        </p:spPr>
      </p:pic>
      <p:pic>
        <p:nvPicPr>
          <p:cNvPr id="3" name="Picture 2">
            <a:extLst>
              <a:ext uri="{FF2B5EF4-FFF2-40B4-BE49-F238E27FC236}">
                <a16:creationId xmlns:a16="http://schemas.microsoft.com/office/drawing/2014/main" id="{FE07B42D-DA22-AFB3-C887-16473B81AFAD}"/>
              </a:ext>
            </a:extLst>
          </p:cNvPr>
          <p:cNvPicPr>
            <a:picLocks noChangeAspect="1"/>
          </p:cNvPicPr>
          <p:nvPr/>
        </p:nvPicPr>
        <p:blipFill>
          <a:blip r:embed="rId4"/>
          <a:stretch>
            <a:fillRect/>
          </a:stretch>
        </p:blipFill>
        <p:spPr>
          <a:xfrm>
            <a:off x="227648" y="400744"/>
            <a:ext cx="2696256" cy="935687"/>
          </a:xfrm>
          <a:prstGeom prst="rect">
            <a:avLst/>
          </a:prstGeom>
        </p:spPr>
      </p:pic>
    </p:spTree>
    <p:extLst>
      <p:ext uri="{BB962C8B-B14F-4D97-AF65-F5344CB8AC3E}">
        <p14:creationId xmlns:p14="http://schemas.microsoft.com/office/powerpoint/2010/main" val="4148671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FC90BD-D1EB-3AB2-20AE-1923D4594242}"/>
              </a:ext>
            </a:extLst>
          </p:cNvPr>
          <p:cNvSpPr>
            <a:spLocks noGrp="1"/>
          </p:cNvSpPr>
          <p:nvPr>
            <p:ph type="body" sz="quarter" idx="10"/>
          </p:nvPr>
        </p:nvSpPr>
        <p:spPr/>
        <p:txBody>
          <a:bodyPr/>
          <a:lstStyle/>
          <a:p>
            <a:r>
              <a:rPr lang="en-GB"/>
              <a:t>1:1 correspondence counting</a:t>
            </a:r>
          </a:p>
          <a:p>
            <a:r>
              <a:rPr lang="en-GB"/>
              <a:t>Recognising that the last number in the group is how many there are altogether. </a:t>
            </a:r>
          </a:p>
          <a:p>
            <a:r>
              <a:rPr lang="en-GB"/>
              <a:t>Counting orally beyond 10 and understanding the counting pattern. </a:t>
            </a:r>
          </a:p>
          <a:p>
            <a:endParaRPr lang="en-GB"/>
          </a:p>
        </p:txBody>
      </p:sp>
      <p:sp>
        <p:nvSpPr>
          <p:cNvPr id="3" name="Title 2">
            <a:extLst>
              <a:ext uri="{FF2B5EF4-FFF2-40B4-BE49-F238E27FC236}">
                <a16:creationId xmlns:a16="http://schemas.microsoft.com/office/drawing/2014/main" id="{097F6A4E-E61C-42C8-21CD-32593A361CAD}"/>
              </a:ext>
            </a:extLst>
          </p:cNvPr>
          <p:cNvSpPr>
            <a:spLocks noGrp="1"/>
          </p:cNvSpPr>
          <p:nvPr>
            <p:ph type="title"/>
          </p:nvPr>
        </p:nvSpPr>
        <p:spPr/>
        <p:txBody>
          <a:bodyPr/>
          <a:lstStyle/>
          <a:p>
            <a:r>
              <a:rPr lang="en-GB"/>
              <a:t>Number: counting </a:t>
            </a:r>
          </a:p>
        </p:txBody>
      </p:sp>
      <p:pic>
        <p:nvPicPr>
          <p:cNvPr id="5" name="Picture 4">
            <a:extLst>
              <a:ext uri="{FF2B5EF4-FFF2-40B4-BE49-F238E27FC236}">
                <a16:creationId xmlns:a16="http://schemas.microsoft.com/office/drawing/2014/main" id="{18BAC842-778B-077A-E3A9-7B6CD78CD925}"/>
              </a:ext>
            </a:extLst>
          </p:cNvPr>
          <p:cNvPicPr>
            <a:picLocks noChangeAspect="1"/>
          </p:cNvPicPr>
          <p:nvPr/>
        </p:nvPicPr>
        <p:blipFill>
          <a:blip r:embed="rId2"/>
          <a:stretch>
            <a:fillRect/>
          </a:stretch>
        </p:blipFill>
        <p:spPr>
          <a:xfrm>
            <a:off x="6932298" y="1484784"/>
            <a:ext cx="2127296" cy="2532494"/>
          </a:xfrm>
          <a:prstGeom prst="rect">
            <a:avLst/>
          </a:prstGeom>
        </p:spPr>
      </p:pic>
    </p:spTree>
    <p:extLst>
      <p:ext uri="{BB962C8B-B14F-4D97-AF65-F5344CB8AC3E}">
        <p14:creationId xmlns:p14="http://schemas.microsoft.com/office/powerpoint/2010/main" val="377527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97D6DB-0A62-4B76-9293-CC2C894C04A8}"/>
              </a:ext>
            </a:extLst>
          </p:cNvPr>
          <p:cNvSpPr>
            <a:spLocks noGrp="1"/>
          </p:cNvSpPr>
          <p:nvPr>
            <p:ph type="body" sz="quarter" idx="10"/>
          </p:nvPr>
        </p:nvSpPr>
        <p:spPr/>
        <p:txBody>
          <a:bodyPr/>
          <a:lstStyle/>
          <a:p>
            <a:r>
              <a:rPr lang="en-GB"/>
              <a:t>Numbers to 10 in depth. </a:t>
            </a:r>
          </a:p>
          <a:p>
            <a:r>
              <a:rPr lang="en-GB"/>
              <a:t>Recognising numerals to 10 and being able to securely sequence numbers to 10. </a:t>
            </a:r>
          </a:p>
          <a:p>
            <a:pPr marL="0" indent="0">
              <a:buNone/>
            </a:pPr>
            <a:endParaRPr lang="en-GB"/>
          </a:p>
          <a:p>
            <a:endParaRPr lang="en-GB"/>
          </a:p>
          <a:p>
            <a:pPr marL="0" indent="0">
              <a:buNone/>
            </a:pPr>
            <a:endParaRPr lang="en-GB"/>
          </a:p>
          <a:p>
            <a:pPr marL="0" indent="0">
              <a:buNone/>
            </a:pPr>
            <a:endParaRPr lang="en-GB"/>
          </a:p>
        </p:txBody>
      </p:sp>
      <p:sp>
        <p:nvSpPr>
          <p:cNvPr id="3" name="Title 2">
            <a:extLst>
              <a:ext uri="{FF2B5EF4-FFF2-40B4-BE49-F238E27FC236}">
                <a16:creationId xmlns:a16="http://schemas.microsoft.com/office/drawing/2014/main" id="{F9F0CF24-F09B-4E91-8A26-3845139537A4}"/>
              </a:ext>
            </a:extLst>
          </p:cNvPr>
          <p:cNvSpPr>
            <a:spLocks noGrp="1"/>
          </p:cNvSpPr>
          <p:nvPr>
            <p:ph type="title"/>
          </p:nvPr>
        </p:nvSpPr>
        <p:spPr/>
        <p:txBody>
          <a:bodyPr/>
          <a:lstStyle/>
          <a:p>
            <a:r>
              <a:rPr lang="en-GB"/>
              <a:t>Number: </a:t>
            </a:r>
          </a:p>
        </p:txBody>
      </p:sp>
      <p:pic>
        <p:nvPicPr>
          <p:cNvPr id="5" name="Picture 4">
            <a:extLst>
              <a:ext uri="{FF2B5EF4-FFF2-40B4-BE49-F238E27FC236}">
                <a16:creationId xmlns:a16="http://schemas.microsoft.com/office/drawing/2014/main" id="{C88D97E0-40EE-7598-AE3B-C6BEEC5DB56A}"/>
              </a:ext>
            </a:extLst>
          </p:cNvPr>
          <p:cNvPicPr>
            <a:picLocks noChangeAspect="1"/>
          </p:cNvPicPr>
          <p:nvPr/>
        </p:nvPicPr>
        <p:blipFill rotWithShape="1">
          <a:blip r:embed="rId2"/>
          <a:srcRect l="28133" t="17979" r="10557" b="7291"/>
          <a:stretch/>
        </p:blipFill>
        <p:spPr>
          <a:xfrm>
            <a:off x="7090117" y="2278966"/>
            <a:ext cx="2729132" cy="2906348"/>
          </a:xfrm>
          <a:prstGeom prst="rect">
            <a:avLst/>
          </a:prstGeom>
        </p:spPr>
      </p:pic>
    </p:spTree>
    <p:extLst>
      <p:ext uri="{BB962C8B-B14F-4D97-AF65-F5344CB8AC3E}">
        <p14:creationId xmlns:p14="http://schemas.microsoft.com/office/powerpoint/2010/main" val="3523876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C179DC-2DC6-B370-9602-296287046A39}"/>
              </a:ext>
            </a:extLst>
          </p:cNvPr>
          <p:cNvSpPr>
            <a:spLocks noGrp="1"/>
          </p:cNvSpPr>
          <p:nvPr>
            <p:ph type="body" sz="quarter" idx="10"/>
          </p:nvPr>
        </p:nvSpPr>
        <p:spPr/>
        <p:txBody>
          <a:bodyPr/>
          <a:lstStyle/>
          <a:p>
            <a:r>
              <a:rPr lang="en-GB"/>
              <a:t>Understanding of composition within 10, including practical adding. </a:t>
            </a:r>
          </a:p>
          <a:p>
            <a:endParaRPr lang="en-GB"/>
          </a:p>
        </p:txBody>
      </p:sp>
      <p:sp>
        <p:nvSpPr>
          <p:cNvPr id="3" name="Title 2">
            <a:extLst>
              <a:ext uri="{FF2B5EF4-FFF2-40B4-BE49-F238E27FC236}">
                <a16:creationId xmlns:a16="http://schemas.microsoft.com/office/drawing/2014/main" id="{2A5FB4A2-1E95-676E-D9D0-644CD55F15D4}"/>
              </a:ext>
            </a:extLst>
          </p:cNvPr>
          <p:cNvSpPr>
            <a:spLocks noGrp="1"/>
          </p:cNvSpPr>
          <p:nvPr>
            <p:ph type="title"/>
          </p:nvPr>
        </p:nvSpPr>
        <p:spPr/>
        <p:txBody>
          <a:bodyPr/>
          <a:lstStyle/>
          <a:p>
            <a:r>
              <a:rPr lang="en-GB"/>
              <a:t>Number: composition </a:t>
            </a:r>
          </a:p>
        </p:txBody>
      </p:sp>
      <p:pic>
        <p:nvPicPr>
          <p:cNvPr id="6" name="Picture 5">
            <a:extLst>
              <a:ext uri="{FF2B5EF4-FFF2-40B4-BE49-F238E27FC236}">
                <a16:creationId xmlns:a16="http://schemas.microsoft.com/office/drawing/2014/main" id="{BD8D317B-564E-0811-52F6-9943E3C2D36D}"/>
              </a:ext>
            </a:extLst>
          </p:cNvPr>
          <p:cNvPicPr>
            <a:picLocks noChangeAspect="1"/>
          </p:cNvPicPr>
          <p:nvPr/>
        </p:nvPicPr>
        <p:blipFill>
          <a:blip r:embed="rId2"/>
          <a:stretch>
            <a:fillRect/>
          </a:stretch>
        </p:blipFill>
        <p:spPr>
          <a:xfrm>
            <a:off x="6096000" y="908720"/>
            <a:ext cx="2815886" cy="2954372"/>
          </a:xfrm>
          <a:prstGeom prst="rect">
            <a:avLst/>
          </a:prstGeom>
        </p:spPr>
      </p:pic>
      <p:pic>
        <p:nvPicPr>
          <p:cNvPr id="8" name="Picture 7">
            <a:extLst>
              <a:ext uri="{FF2B5EF4-FFF2-40B4-BE49-F238E27FC236}">
                <a16:creationId xmlns:a16="http://schemas.microsoft.com/office/drawing/2014/main" id="{9A945D11-4484-490D-F083-026FEE4A5E05}"/>
              </a:ext>
            </a:extLst>
          </p:cNvPr>
          <p:cNvPicPr>
            <a:picLocks noChangeAspect="1"/>
          </p:cNvPicPr>
          <p:nvPr/>
        </p:nvPicPr>
        <p:blipFill>
          <a:blip r:embed="rId3"/>
          <a:stretch>
            <a:fillRect/>
          </a:stretch>
        </p:blipFill>
        <p:spPr>
          <a:xfrm>
            <a:off x="8328248" y="4348579"/>
            <a:ext cx="3045344" cy="2176765"/>
          </a:xfrm>
          <a:prstGeom prst="rect">
            <a:avLst/>
          </a:prstGeom>
        </p:spPr>
      </p:pic>
    </p:spTree>
    <p:extLst>
      <p:ext uri="{BB962C8B-B14F-4D97-AF65-F5344CB8AC3E}">
        <p14:creationId xmlns:p14="http://schemas.microsoft.com/office/powerpoint/2010/main" val="655370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97D6DB-0A62-4B76-9293-CC2C894C04A8}"/>
              </a:ext>
            </a:extLst>
          </p:cNvPr>
          <p:cNvSpPr>
            <a:spLocks noGrp="1"/>
          </p:cNvSpPr>
          <p:nvPr>
            <p:ph type="body" sz="quarter" idx="10"/>
          </p:nvPr>
        </p:nvSpPr>
        <p:spPr/>
        <p:txBody>
          <a:bodyPr/>
          <a:lstStyle/>
          <a:p>
            <a:r>
              <a:rPr lang="en-GB"/>
              <a:t>Subitising numbers to 5 in different arrangements.  </a:t>
            </a:r>
          </a:p>
          <a:p>
            <a:r>
              <a:rPr lang="en-GB"/>
              <a:t>Identifying how many without 1:1 counting. </a:t>
            </a:r>
          </a:p>
          <a:p>
            <a:pPr marL="0" indent="0">
              <a:buNone/>
            </a:pPr>
            <a:endParaRPr lang="en-GB"/>
          </a:p>
          <a:p>
            <a:pPr marL="0" indent="0">
              <a:buNone/>
            </a:pPr>
            <a:endParaRPr lang="en-GB"/>
          </a:p>
        </p:txBody>
      </p:sp>
      <p:sp>
        <p:nvSpPr>
          <p:cNvPr id="3" name="Title 2">
            <a:extLst>
              <a:ext uri="{FF2B5EF4-FFF2-40B4-BE49-F238E27FC236}">
                <a16:creationId xmlns:a16="http://schemas.microsoft.com/office/drawing/2014/main" id="{F9F0CF24-F09B-4E91-8A26-3845139537A4}"/>
              </a:ext>
            </a:extLst>
          </p:cNvPr>
          <p:cNvSpPr>
            <a:spLocks noGrp="1"/>
          </p:cNvSpPr>
          <p:nvPr>
            <p:ph type="title"/>
          </p:nvPr>
        </p:nvSpPr>
        <p:spPr/>
        <p:txBody>
          <a:bodyPr/>
          <a:lstStyle/>
          <a:p>
            <a:r>
              <a:rPr lang="en-GB"/>
              <a:t>Subitising </a:t>
            </a:r>
          </a:p>
        </p:txBody>
      </p:sp>
      <p:pic>
        <p:nvPicPr>
          <p:cNvPr id="5" name="Picture 4">
            <a:extLst>
              <a:ext uri="{FF2B5EF4-FFF2-40B4-BE49-F238E27FC236}">
                <a16:creationId xmlns:a16="http://schemas.microsoft.com/office/drawing/2014/main" id="{1AB6E6AE-D602-F354-22A6-E889A3C77501}"/>
              </a:ext>
            </a:extLst>
          </p:cNvPr>
          <p:cNvPicPr>
            <a:picLocks noChangeAspect="1"/>
          </p:cNvPicPr>
          <p:nvPr/>
        </p:nvPicPr>
        <p:blipFill>
          <a:blip r:embed="rId2"/>
          <a:stretch>
            <a:fillRect/>
          </a:stretch>
        </p:blipFill>
        <p:spPr>
          <a:xfrm>
            <a:off x="5447927" y="1052736"/>
            <a:ext cx="2643651" cy="2160240"/>
          </a:xfrm>
          <a:prstGeom prst="rect">
            <a:avLst/>
          </a:prstGeom>
        </p:spPr>
      </p:pic>
      <p:pic>
        <p:nvPicPr>
          <p:cNvPr id="7" name="Picture 6">
            <a:extLst>
              <a:ext uri="{FF2B5EF4-FFF2-40B4-BE49-F238E27FC236}">
                <a16:creationId xmlns:a16="http://schemas.microsoft.com/office/drawing/2014/main" id="{58D650CE-B7C0-882D-50F2-275A3EC6759E}"/>
              </a:ext>
            </a:extLst>
          </p:cNvPr>
          <p:cNvPicPr>
            <a:picLocks noChangeAspect="1"/>
          </p:cNvPicPr>
          <p:nvPr/>
        </p:nvPicPr>
        <p:blipFill>
          <a:blip r:embed="rId3"/>
          <a:stretch>
            <a:fillRect/>
          </a:stretch>
        </p:blipFill>
        <p:spPr>
          <a:xfrm>
            <a:off x="8616281" y="2944215"/>
            <a:ext cx="2088230" cy="2966236"/>
          </a:xfrm>
          <a:prstGeom prst="rect">
            <a:avLst/>
          </a:prstGeom>
        </p:spPr>
      </p:pic>
      <p:pic>
        <p:nvPicPr>
          <p:cNvPr id="9" name="Picture 8">
            <a:extLst>
              <a:ext uri="{FF2B5EF4-FFF2-40B4-BE49-F238E27FC236}">
                <a16:creationId xmlns:a16="http://schemas.microsoft.com/office/drawing/2014/main" id="{691B2F24-464F-0F1C-DFD1-5601757E8DF6}"/>
              </a:ext>
            </a:extLst>
          </p:cNvPr>
          <p:cNvPicPr>
            <a:picLocks noChangeAspect="1"/>
          </p:cNvPicPr>
          <p:nvPr/>
        </p:nvPicPr>
        <p:blipFill>
          <a:blip r:embed="rId4"/>
          <a:stretch>
            <a:fillRect/>
          </a:stretch>
        </p:blipFill>
        <p:spPr>
          <a:xfrm>
            <a:off x="4306731" y="3903778"/>
            <a:ext cx="2088230" cy="2291959"/>
          </a:xfrm>
          <a:prstGeom prst="rect">
            <a:avLst/>
          </a:prstGeom>
        </p:spPr>
      </p:pic>
    </p:spTree>
    <p:extLst>
      <p:ext uri="{BB962C8B-B14F-4D97-AF65-F5344CB8AC3E}">
        <p14:creationId xmlns:p14="http://schemas.microsoft.com/office/powerpoint/2010/main" val="471253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EAD239-4D4B-3DA6-34DD-49A2447DBF36}"/>
              </a:ext>
            </a:extLst>
          </p:cNvPr>
          <p:cNvSpPr>
            <a:spLocks noGrp="1"/>
          </p:cNvSpPr>
          <p:nvPr>
            <p:ph type="body" sz="quarter" idx="10"/>
          </p:nvPr>
        </p:nvSpPr>
        <p:spPr/>
        <p:txBody>
          <a:bodyPr/>
          <a:lstStyle/>
          <a:p>
            <a:r>
              <a:rPr lang="en-GB"/>
              <a:t>Using language of more, less, greater, fewer. </a:t>
            </a:r>
          </a:p>
          <a:p>
            <a:r>
              <a:rPr lang="en-GB"/>
              <a:t>Comparing number and quantities. </a:t>
            </a:r>
          </a:p>
        </p:txBody>
      </p:sp>
      <p:sp>
        <p:nvSpPr>
          <p:cNvPr id="3" name="Title 2">
            <a:extLst>
              <a:ext uri="{FF2B5EF4-FFF2-40B4-BE49-F238E27FC236}">
                <a16:creationId xmlns:a16="http://schemas.microsoft.com/office/drawing/2014/main" id="{5E2C178E-8D43-5A56-1FF1-17370ED24F32}"/>
              </a:ext>
            </a:extLst>
          </p:cNvPr>
          <p:cNvSpPr>
            <a:spLocks noGrp="1"/>
          </p:cNvSpPr>
          <p:nvPr>
            <p:ph type="title"/>
          </p:nvPr>
        </p:nvSpPr>
        <p:spPr/>
        <p:txBody>
          <a:bodyPr/>
          <a:lstStyle/>
          <a:p>
            <a:r>
              <a:rPr lang="en-GB"/>
              <a:t>Number: comparing</a:t>
            </a:r>
          </a:p>
        </p:txBody>
      </p:sp>
      <p:pic>
        <p:nvPicPr>
          <p:cNvPr id="5" name="Picture 4">
            <a:extLst>
              <a:ext uri="{FF2B5EF4-FFF2-40B4-BE49-F238E27FC236}">
                <a16:creationId xmlns:a16="http://schemas.microsoft.com/office/drawing/2014/main" id="{B95A3631-BABF-6322-61C1-89C7090B4421}"/>
              </a:ext>
            </a:extLst>
          </p:cNvPr>
          <p:cNvPicPr>
            <a:picLocks noChangeAspect="1"/>
          </p:cNvPicPr>
          <p:nvPr/>
        </p:nvPicPr>
        <p:blipFill>
          <a:blip r:embed="rId2"/>
          <a:stretch>
            <a:fillRect/>
          </a:stretch>
        </p:blipFill>
        <p:spPr>
          <a:xfrm>
            <a:off x="6456042" y="1153660"/>
            <a:ext cx="3316315" cy="4020666"/>
          </a:xfrm>
          <a:prstGeom prst="rect">
            <a:avLst/>
          </a:prstGeom>
        </p:spPr>
      </p:pic>
    </p:spTree>
    <p:extLst>
      <p:ext uri="{BB962C8B-B14F-4D97-AF65-F5344CB8AC3E}">
        <p14:creationId xmlns:p14="http://schemas.microsoft.com/office/powerpoint/2010/main" val="3515093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0D7001-9DFA-2BAA-B2BA-39220D3C8BFD}"/>
              </a:ext>
            </a:extLst>
          </p:cNvPr>
          <p:cNvSpPr>
            <a:spLocks noGrp="1"/>
          </p:cNvSpPr>
          <p:nvPr>
            <p:ph type="body" sz="quarter" idx="10"/>
          </p:nvPr>
        </p:nvSpPr>
        <p:spPr/>
        <p:txBody>
          <a:bodyPr/>
          <a:lstStyle/>
          <a:p>
            <a:r>
              <a:rPr lang="en-GB"/>
              <a:t>Repeating patterns. </a:t>
            </a:r>
          </a:p>
          <a:p>
            <a:r>
              <a:rPr lang="en-GB"/>
              <a:t>Number patterns, doubling, halving, odds and evens. </a:t>
            </a:r>
          </a:p>
          <a:p>
            <a:endParaRPr lang="en-GB"/>
          </a:p>
        </p:txBody>
      </p:sp>
      <p:sp>
        <p:nvSpPr>
          <p:cNvPr id="3" name="Title 2">
            <a:extLst>
              <a:ext uri="{FF2B5EF4-FFF2-40B4-BE49-F238E27FC236}">
                <a16:creationId xmlns:a16="http://schemas.microsoft.com/office/drawing/2014/main" id="{60EDD96C-C7AB-8828-AF09-9E812F8B1783}"/>
              </a:ext>
            </a:extLst>
          </p:cNvPr>
          <p:cNvSpPr>
            <a:spLocks noGrp="1"/>
          </p:cNvSpPr>
          <p:nvPr>
            <p:ph type="title"/>
          </p:nvPr>
        </p:nvSpPr>
        <p:spPr/>
        <p:txBody>
          <a:bodyPr/>
          <a:lstStyle/>
          <a:p>
            <a:r>
              <a:rPr lang="en-GB"/>
              <a:t>Pattern </a:t>
            </a:r>
          </a:p>
        </p:txBody>
      </p:sp>
      <p:pic>
        <p:nvPicPr>
          <p:cNvPr id="6" name="Picture 5">
            <a:extLst>
              <a:ext uri="{FF2B5EF4-FFF2-40B4-BE49-F238E27FC236}">
                <a16:creationId xmlns:a16="http://schemas.microsoft.com/office/drawing/2014/main" id="{52CBDE22-26F3-7C5B-BE06-1E1B35072121}"/>
              </a:ext>
            </a:extLst>
          </p:cNvPr>
          <p:cNvPicPr>
            <a:picLocks noChangeAspect="1"/>
          </p:cNvPicPr>
          <p:nvPr/>
        </p:nvPicPr>
        <p:blipFill>
          <a:blip r:embed="rId2"/>
          <a:stretch>
            <a:fillRect/>
          </a:stretch>
        </p:blipFill>
        <p:spPr>
          <a:xfrm>
            <a:off x="6125637" y="1268760"/>
            <a:ext cx="3498755" cy="2650122"/>
          </a:xfrm>
          <a:prstGeom prst="rect">
            <a:avLst/>
          </a:prstGeom>
        </p:spPr>
      </p:pic>
      <p:pic>
        <p:nvPicPr>
          <p:cNvPr id="8" name="Picture 7">
            <a:extLst>
              <a:ext uri="{FF2B5EF4-FFF2-40B4-BE49-F238E27FC236}">
                <a16:creationId xmlns:a16="http://schemas.microsoft.com/office/drawing/2014/main" id="{2C3262AB-5312-5B4E-977F-8D573F3CF73A}"/>
              </a:ext>
            </a:extLst>
          </p:cNvPr>
          <p:cNvPicPr>
            <a:picLocks noChangeAspect="1"/>
          </p:cNvPicPr>
          <p:nvPr/>
        </p:nvPicPr>
        <p:blipFill>
          <a:blip r:embed="rId3"/>
          <a:stretch>
            <a:fillRect/>
          </a:stretch>
        </p:blipFill>
        <p:spPr>
          <a:xfrm>
            <a:off x="5050908" y="4352610"/>
            <a:ext cx="3900198" cy="1956710"/>
          </a:xfrm>
          <a:prstGeom prst="rect">
            <a:avLst/>
          </a:prstGeom>
        </p:spPr>
      </p:pic>
    </p:spTree>
    <p:extLst>
      <p:ext uri="{BB962C8B-B14F-4D97-AF65-F5344CB8AC3E}">
        <p14:creationId xmlns:p14="http://schemas.microsoft.com/office/powerpoint/2010/main" val="1840890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E1B17E-067B-4AF0-9648-3E2AA94D9B95}"/>
              </a:ext>
            </a:extLst>
          </p:cNvPr>
          <p:cNvSpPr>
            <a:spLocks noGrp="1"/>
          </p:cNvSpPr>
          <p:nvPr>
            <p:ph type="body" sz="quarter" idx="10"/>
          </p:nvPr>
        </p:nvSpPr>
        <p:spPr/>
        <p:txBody>
          <a:bodyPr/>
          <a:lstStyle/>
          <a:p>
            <a:r>
              <a:rPr lang="en-GB"/>
              <a:t>2D shapes </a:t>
            </a:r>
          </a:p>
          <a:p>
            <a:r>
              <a:rPr lang="en-GB"/>
              <a:t>Capacity </a:t>
            </a:r>
          </a:p>
          <a:p>
            <a:r>
              <a:rPr lang="en-GB"/>
              <a:t>Height and length </a:t>
            </a:r>
          </a:p>
        </p:txBody>
      </p:sp>
      <p:sp>
        <p:nvSpPr>
          <p:cNvPr id="3" name="Title 2">
            <a:extLst>
              <a:ext uri="{FF2B5EF4-FFF2-40B4-BE49-F238E27FC236}">
                <a16:creationId xmlns:a16="http://schemas.microsoft.com/office/drawing/2014/main" id="{681E611D-95B8-A446-A3F8-AA483C1527C3}"/>
              </a:ext>
            </a:extLst>
          </p:cNvPr>
          <p:cNvSpPr>
            <a:spLocks noGrp="1"/>
          </p:cNvSpPr>
          <p:nvPr>
            <p:ph type="title"/>
          </p:nvPr>
        </p:nvSpPr>
        <p:spPr/>
        <p:txBody>
          <a:bodyPr/>
          <a:lstStyle/>
          <a:p>
            <a:r>
              <a:rPr lang="en-GB"/>
              <a:t>Shape, space and measure</a:t>
            </a:r>
          </a:p>
        </p:txBody>
      </p:sp>
      <p:pic>
        <p:nvPicPr>
          <p:cNvPr id="6" name="Picture 5">
            <a:extLst>
              <a:ext uri="{FF2B5EF4-FFF2-40B4-BE49-F238E27FC236}">
                <a16:creationId xmlns:a16="http://schemas.microsoft.com/office/drawing/2014/main" id="{FED3482B-954A-5CFD-A0E1-BCAAF5C4D075}"/>
              </a:ext>
            </a:extLst>
          </p:cNvPr>
          <p:cNvPicPr>
            <a:picLocks noChangeAspect="1"/>
          </p:cNvPicPr>
          <p:nvPr/>
        </p:nvPicPr>
        <p:blipFill>
          <a:blip r:embed="rId2"/>
          <a:stretch>
            <a:fillRect/>
          </a:stretch>
        </p:blipFill>
        <p:spPr>
          <a:xfrm>
            <a:off x="6672064" y="800569"/>
            <a:ext cx="2565106" cy="2835117"/>
          </a:xfrm>
          <a:prstGeom prst="rect">
            <a:avLst/>
          </a:prstGeom>
        </p:spPr>
      </p:pic>
      <p:pic>
        <p:nvPicPr>
          <p:cNvPr id="8" name="Picture 7">
            <a:extLst>
              <a:ext uri="{FF2B5EF4-FFF2-40B4-BE49-F238E27FC236}">
                <a16:creationId xmlns:a16="http://schemas.microsoft.com/office/drawing/2014/main" id="{20335BD6-5800-9BF8-76DB-9E651F4B9FC2}"/>
              </a:ext>
            </a:extLst>
          </p:cNvPr>
          <p:cNvPicPr>
            <a:picLocks noChangeAspect="1"/>
          </p:cNvPicPr>
          <p:nvPr/>
        </p:nvPicPr>
        <p:blipFill>
          <a:blip r:embed="rId3"/>
          <a:stretch>
            <a:fillRect/>
          </a:stretch>
        </p:blipFill>
        <p:spPr>
          <a:xfrm>
            <a:off x="8112224" y="4125668"/>
            <a:ext cx="3068317" cy="2451646"/>
          </a:xfrm>
          <a:prstGeom prst="rect">
            <a:avLst/>
          </a:prstGeom>
        </p:spPr>
      </p:pic>
    </p:spTree>
    <p:extLst>
      <p:ext uri="{BB962C8B-B14F-4D97-AF65-F5344CB8AC3E}">
        <p14:creationId xmlns:p14="http://schemas.microsoft.com/office/powerpoint/2010/main" val="1478544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E7A996-51AB-4281-902D-2AFC045B5BDB}"/>
              </a:ext>
            </a:extLst>
          </p:cNvPr>
          <p:cNvSpPr>
            <a:spLocks noGrp="1"/>
          </p:cNvSpPr>
          <p:nvPr>
            <p:ph type="title"/>
          </p:nvPr>
        </p:nvSpPr>
        <p:spPr/>
        <p:txBody>
          <a:bodyPr/>
          <a:lstStyle/>
          <a:p>
            <a:r>
              <a:rPr lang="en-GB" err="1"/>
              <a:t>Numberblocks</a:t>
            </a:r>
            <a:endParaRPr lang="en-GB"/>
          </a:p>
        </p:txBody>
      </p:sp>
      <p:pic>
        <p:nvPicPr>
          <p:cNvPr id="12" name="Picture 11">
            <a:extLst>
              <a:ext uri="{FF2B5EF4-FFF2-40B4-BE49-F238E27FC236}">
                <a16:creationId xmlns:a16="http://schemas.microsoft.com/office/drawing/2014/main" id="{1AB0539A-D285-4C36-AEEF-0FC1C578E5EF}"/>
              </a:ext>
            </a:extLst>
          </p:cNvPr>
          <p:cNvPicPr>
            <a:picLocks noChangeAspect="1"/>
          </p:cNvPicPr>
          <p:nvPr/>
        </p:nvPicPr>
        <p:blipFill rotWithShape="1">
          <a:blip r:embed="rId3"/>
          <a:srcRect l="18697" t="17859" r="19676" b="23314"/>
          <a:stretch/>
        </p:blipFill>
        <p:spPr>
          <a:xfrm>
            <a:off x="1775520" y="1653669"/>
            <a:ext cx="9013340" cy="4837395"/>
          </a:xfrm>
          <a:prstGeom prst="rect">
            <a:avLst/>
          </a:prstGeom>
        </p:spPr>
      </p:pic>
    </p:spTree>
    <p:extLst>
      <p:ext uri="{BB962C8B-B14F-4D97-AF65-F5344CB8AC3E}">
        <p14:creationId xmlns:p14="http://schemas.microsoft.com/office/powerpoint/2010/main" val="4136713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A3050D-33D1-4BA1-A4C8-FC55CE1D6FEF}"/>
              </a:ext>
            </a:extLst>
          </p:cNvPr>
          <p:cNvPicPr>
            <a:picLocks noChangeAspect="1"/>
          </p:cNvPicPr>
          <p:nvPr/>
        </p:nvPicPr>
        <p:blipFill rotWithShape="1">
          <a:blip r:embed="rId3"/>
          <a:srcRect l="16926" t="29043" r="52387" b="3779"/>
          <a:stretch/>
        </p:blipFill>
        <p:spPr>
          <a:xfrm>
            <a:off x="623392" y="457200"/>
            <a:ext cx="3803558" cy="4681303"/>
          </a:xfrm>
          <a:prstGeom prst="rect">
            <a:avLst/>
          </a:prstGeom>
        </p:spPr>
      </p:pic>
      <p:sp>
        <p:nvSpPr>
          <p:cNvPr id="9" name="TextBox 8">
            <a:extLst>
              <a:ext uri="{FF2B5EF4-FFF2-40B4-BE49-F238E27FC236}">
                <a16:creationId xmlns:a16="http://schemas.microsoft.com/office/drawing/2014/main" id="{3A784AD9-64C7-47A7-96F7-1FEEEE442F8D}"/>
              </a:ext>
            </a:extLst>
          </p:cNvPr>
          <p:cNvSpPr txBox="1"/>
          <p:nvPr/>
        </p:nvSpPr>
        <p:spPr>
          <a:xfrm>
            <a:off x="4727848" y="745094"/>
            <a:ext cx="4270272" cy="1231106"/>
          </a:xfrm>
          <a:prstGeom prst="rect">
            <a:avLst/>
          </a:prstGeom>
          <a:noFill/>
        </p:spPr>
        <p:txBody>
          <a:bodyPr wrap="none" rtlCol="0">
            <a:spAutoFit/>
          </a:bodyPr>
          <a:lstStyle/>
          <a:p>
            <a:r>
              <a:rPr lang="en-GB" sz="2800"/>
              <a:t>Opportunities everywhere…</a:t>
            </a:r>
          </a:p>
          <a:p>
            <a:endParaRPr lang="en-GB" sz="2800"/>
          </a:p>
          <a:p>
            <a:r>
              <a:rPr lang="en-GB"/>
              <a:t>. </a:t>
            </a:r>
          </a:p>
        </p:txBody>
      </p:sp>
      <p:pic>
        <p:nvPicPr>
          <p:cNvPr id="11" name="Picture 10" descr="A screenshot of a video game&#10;&#10;Description automatically generated with medium confidence">
            <a:extLst>
              <a:ext uri="{FF2B5EF4-FFF2-40B4-BE49-F238E27FC236}">
                <a16:creationId xmlns:a16="http://schemas.microsoft.com/office/drawing/2014/main" id="{835FE6E1-E53D-4CED-82A7-197E3322B8B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120336" y="4365104"/>
            <a:ext cx="2678054" cy="1772816"/>
          </a:xfrm>
          <a:prstGeom prst="rect">
            <a:avLst/>
          </a:prstGeom>
        </p:spPr>
      </p:pic>
      <p:pic>
        <p:nvPicPr>
          <p:cNvPr id="13" name="Picture 12" descr="A picture containing person, indoor, food, meal&#10;&#10;Description automatically generated">
            <a:extLst>
              <a:ext uri="{FF2B5EF4-FFF2-40B4-BE49-F238E27FC236}">
                <a16:creationId xmlns:a16="http://schemas.microsoft.com/office/drawing/2014/main" id="{F304C777-5C61-4A81-83F5-18EB84488EC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548461" y="4288650"/>
            <a:ext cx="3571875" cy="2381250"/>
          </a:xfrm>
          <a:prstGeom prst="rect">
            <a:avLst/>
          </a:prstGeom>
        </p:spPr>
      </p:pic>
      <p:sp>
        <p:nvSpPr>
          <p:cNvPr id="14" name="TextBox 13">
            <a:extLst>
              <a:ext uri="{FF2B5EF4-FFF2-40B4-BE49-F238E27FC236}">
                <a16:creationId xmlns:a16="http://schemas.microsoft.com/office/drawing/2014/main" id="{EAD7361C-7680-49E2-9F15-28E0AF52E6DD}"/>
              </a:ext>
            </a:extLst>
          </p:cNvPr>
          <p:cNvSpPr txBox="1"/>
          <p:nvPr/>
        </p:nvSpPr>
        <p:spPr>
          <a:xfrm>
            <a:off x="7608168" y="6645746"/>
            <a:ext cx="1195611" cy="646331"/>
          </a:xfrm>
          <a:prstGeom prst="rect">
            <a:avLst/>
          </a:prstGeom>
          <a:noFill/>
        </p:spPr>
        <p:txBody>
          <a:bodyPr wrap="square" rtlCol="0">
            <a:spAutoFit/>
          </a:bodyPr>
          <a:lstStyle/>
          <a:p>
            <a:r>
              <a:rPr lang="en-GB" sz="900">
                <a:hlinkClick r:id="rId7" tooltip="https://restaurantsbrighton.co.uk/brighton-for-kids/"/>
              </a:rPr>
              <a:t>This Photo</a:t>
            </a:r>
            <a:r>
              <a:rPr lang="en-GB" sz="900"/>
              <a:t> by Unknown Author is licensed under </a:t>
            </a:r>
            <a:r>
              <a:rPr lang="en-GB" sz="900">
                <a:hlinkClick r:id="rId8" tooltip="https://creativecommons.org/licenses/by-nc-sa/3.0/"/>
              </a:rPr>
              <a:t>CC BY-SA-NC</a:t>
            </a:r>
            <a:endParaRPr lang="en-GB" sz="900"/>
          </a:p>
        </p:txBody>
      </p:sp>
      <p:pic>
        <p:nvPicPr>
          <p:cNvPr id="16" name="Picture 15" descr="A group of toy cars&#10;&#10;Description automatically generated with medium confidence">
            <a:extLst>
              <a:ext uri="{FF2B5EF4-FFF2-40B4-BE49-F238E27FC236}">
                <a16:creationId xmlns:a16="http://schemas.microsoft.com/office/drawing/2014/main" id="{CB475794-F445-4241-9AC3-C82F5FCA8541}"/>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422424" y="4133512"/>
            <a:ext cx="3391347" cy="2543510"/>
          </a:xfrm>
          <a:prstGeom prst="rect">
            <a:avLst/>
          </a:prstGeom>
        </p:spPr>
      </p:pic>
      <p:sp>
        <p:nvSpPr>
          <p:cNvPr id="17" name="TextBox 16">
            <a:extLst>
              <a:ext uri="{FF2B5EF4-FFF2-40B4-BE49-F238E27FC236}">
                <a16:creationId xmlns:a16="http://schemas.microsoft.com/office/drawing/2014/main" id="{F61F7E90-4EE1-43FD-954F-1A0D8FB49E01}"/>
              </a:ext>
            </a:extLst>
          </p:cNvPr>
          <p:cNvSpPr txBox="1"/>
          <p:nvPr/>
        </p:nvSpPr>
        <p:spPr>
          <a:xfrm>
            <a:off x="623392" y="6947955"/>
            <a:ext cx="3391347" cy="230832"/>
          </a:xfrm>
          <a:prstGeom prst="rect">
            <a:avLst/>
          </a:prstGeom>
          <a:noFill/>
        </p:spPr>
        <p:txBody>
          <a:bodyPr wrap="square" rtlCol="0">
            <a:spAutoFit/>
          </a:bodyPr>
          <a:lstStyle/>
          <a:p>
            <a:r>
              <a:rPr lang="en-GB" sz="900">
                <a:hlinkClick r:id="rId10" tooltip="http://www.flickr.com/photos/new_and_used_tires/8510129971/"/>
              </a:rPr>
              <a:t>This Photo</a:t>
            </a:r>
            <a:r>
              <a:rPr lang="en-GB" sz="900"/>
              <a:t> by Unknown Author is licensed under </a:t>
            </a:r>
            <a:r>
              <a:rPr lang="en-GB" sz="900">
                <a:hlinkClick r:id="rId11" tooltip="https://creativecommons.org/licenses/by/3.0/"/>
              </a:rPr>
              <a:t>CC BY</a:t>
            </a:r>
            <a:endParaRPr lang="en-GB" sz="900"/>
          </a:p>
        </p:txBody>
      </p:sp>
      <p:pic>
        <p:nvPicPr>
          <p:cNvPr id="19" name="Picture 18">
            <a:extLst>
              <a:ext uri="{FF2B5EF4-FFF2-40B4-BE49-F238E27FC236}">
                <a16:creationId xmlns:a16="http://schemas.microsoft.com/office/drawing/2014/main" id="{45A73F5E-27C1-4E80-98BB-94249D15991A}"/>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6910387" y="2139511"/>
            <a:ext cx="1893460" cy="1980089"/>
          </a:xfrm>
          <a:prstGeom prst="rect">
            <a:avLst/>
          </a:prstGeom>
        </p:spPr>
      </p:pic>
      <p:pic>
        <p:nvPicPr>
          <p:cNvPr id="21" name="Picture 20" descr="A picture containing LEGO, toy, plastic&#10;&#10;Description automatically generated">
            <a:extLst>
              <a:ext uri="{FF2B5EF4-FFF2-40B4-BE49-F238E27FC236}">
                <a16:creationId xmlns:a16="http://schemas.microsoft.com/office/drawing/2014/main" id="{608635A4-34FD-46B6-9380-E07CE1BC4DB0}"/>
              </a:ext>
            </a:extLst>
          </p:cNvPr>
          <p:cNvPicPr>
            <a:picLocks noChangeAspect="1"/>
          </p:cNvPicPr>
          <p:nvPr/>
        </p:nvPicPr>
        <p:blipFill>
          <a:blip r:embed="rId14">
            <a:extLst>
              <a:ext uri="{837473B0-CC2E-450A-ABE3-18F120FF3D39}">
                <a1611:picAttrSrcUrl xmlns:a1611="http://schemas.microsoft.com/office/drawing/2016/11/main" r:id="rId15"/>
              </a:ext>
            </a:extLst>
          </a:blip>
          <a:stretch>
            <a:fillRect/>
          </a:stretch>
        </p:blipFill>
        <p:spPr>
          <a:xfrm>
            <a:off x="8980305" y="2122140"/>
            <a:ext cx="2958116" cy="1980089"/>
          </a:xfrm>
          <a:prstGeom prst="rect">
            <a:avLst/>
          </a:prstGeom>
        </p:spPr>
      </p:pic>
      <p:sp>
        <p:nvSpPr>
          <p:cNvPr id="22" name="TextBox 21">
            <a:extLst>
              <a:ext uri="{FF2B5EF4-FFF2-40B4-BE49-F238E27FC236}">
                <a16:creationId xmlns:a16="http://schemas.microsoft.com/office/drawing/2014/main" id="{058EA93A-8130-40DB-9F24-01EABE2D9572}"/>
              </a:ext>
            </a:extLst>
          </p:cNvPr>
          <p:cNvSpPr txBox="1"/>
          <p:nvPr/>
        </p:nvSpPr>
        <p:spPr>
          <a:xfrm>
            <a:off x="1123311" y="7008000"/>
            <a:ext cx="10245378" cy="230832"/>
          </a:xfrm>
          <a:prstGeom prst="rect">
            <a:avLst/>
          </a:prstGeom>
          <a:noFill/>
        </p:spPr>
        <p:txBody>
          <a:bodyPr wrap="square" rtlCol="0">
            <a:spAutoFit/>
          </a:bodyPr>
          <a:lstStyle/>
          <a:p>
            <a:r>
              <a:rPr lang="en-GB" sz="900">
                <a:hlinkClick r:id="rId15" tooltip="https://jackbrummet.blogspot.com/2014/09/62-lego-pieces-and-143000-ants-for-each.html"/>
              </a:rPr>
              <a:t>This Photo</a:t>
            </a:r>
            <a:r>
              <a:rPr lang="en-GB" sz="900"/>
              <a:t> by Unknown Author is licensed under </a:t>
            </a:r>
            <a:r>
              <a:rPr lang="en-GB" sz="900">
                <a:hlinkClick r:id="rId11" tooltip="https://creativecommons.org/licenses/by/3.0/"/>
              </a:rPr>
              <a:t>CC BY</a:t>
            </a:r>
            <a:endParaRPr lang="en-GB" sz="900"/>
          </a:p>
        </p:txBody>
      </p:sp>
      <p:pic>
        <p:nvPicPr>
          <p:cNvPr id="24" name="Picture 23" descr="A group of dolls&#10;&#10;Description automatically generated">
            <a:extLst>
              <a:ext uri="{FF2B5EF4-FFF2-40B4-BE49-F238E27FC236}">
                <a16:creationId xmlns:a16="http://schemas.microsoft.com/office/drawing/2014/main" id="{939321AB-2081-4A4E-8935-6FAC01DE0C36}"/>
              </a:ext>
            </a:extLst>
          </p:cNvPr>
          <p:cNvPicPr>
            <a:picLocks noChangeAspect="1"/>
          </p:cNvPicPr>
          <p:nvPr/>
        </p:nvPicPr>
        <p:blipFill>
          <a:blip r:embed="rId16">
            <a:extLst>
              <a:ext uri="{837473B0-CC2E-450A-ABE3-18F120FF3D39}">
                <a1611:picAttrSrcUrl xmlns:a1611="http://schemas.microsoft.com/office/drawing/2016/11/main" r:id="rId17"/>
              </a:ext>
            </a:extLst>
          </a:blip>
          <a:stretch>
            <a:fillRect/>
          </a:stretch>
        </p:blipFill>
        <p:spPr>
          <a:xfrm>
            <a:off x="3786626" y="2021731"/>
            <a:ext cx="3162211" cy="2122140"/>
          </a:xfrm>
          <a:prstGeom prst="rect">
            <a:avLst/>
          </a:prstGeom>
        </p:spPr>
      </p:pic>
    </p:spTree>
    <p:extLst>
      <p:ext uri="{BB962C8B-B14F-4D97-AF65-F5344CB8AC3E}">
        <p14:creationId xmlns:p14="http://schemas.microsoft.com/office/powerpoint/2010/main" val="2709564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A784AD9-64C7-47A7-96F7-1FEEEE442F8D}"/>
              </a:ext>
            </a:extLst>
          </p:cNvPr>
          <p:cNvSpPr txBox="1"/>
          <p:nvPr/>
        </p:nvSpPr>
        <p:spPr>
          <a:xfrm>
            <a:off x="6096000" y="2060848"/>
            <a:ext cx="3268587" cy="369332"/>
          </a:xfrm>
          <a:prstGeom prst="rect">
            <a:avLst/>
          </a:prstGeom>
          <a:noFill/>
        </p:spPr>
        <p:txBody>
          <a:bodyPr wrap="none" rtlCol="0">
            <a:spAutoFit/>
          </a:bodyPr>
          <a:lstStyle/>
          <a:p>
            <a:r>
              <a:rPr lang="en-GB"/>
              <a:t>Counting jumps, steps, hops etc. </a:t>
            </a:r>
          </a:p>
        </p:txBody>
      </p:sp>
      <p:pic>
        <p:nvPicPr>
          <p:cNvPr id="7" name="Picture 6">
            <a:extLst>
              <a:ext uri="{FF2B5EF4-FFF2-40B4-BE49-F238E27FC236}">
                <a16:creationId xmlns:a16="http://schemas.microsoft.com/office/drawing/2014/main" id="{679B1A1E-E7AF-44D7-A328-28622B767F22}"/>
              </a:ext>
            </a:extLst>
          </p:cNvPr>
          <p:cNvPicPr>
            <a:picLocks noChangeAspect="1"/>
          </p:cNvPicPr>
          <p:nvPr/>
        </p:nvPicPr>
        <p:blipFill rotWithShape="1">
          <a:blip r:embed="rId3"/>
          <a:srcRect l="20551" t="11024" r="20731" b="13779"/>
          <a:stretch/>
        </p:blipFill>
        <p:spPr>
          <a:xfrm>
            <a:off x="1343472" y="110871"/>
            <a:ext cx="9217024" cy="6636257"/>
          </a:xfrm>
          <a:prstGeom prst="rect">
            <a:avLst/>
          </a:prstGeom>
        </p:spPr>
      </p:pic>
      <p:sp>
        <p:nvSpPr>
          <p:cNvPr id="10" name="TextBox 9">
            <a:extLst>
              <a:ext uri="{FF2B5EF4-FFF2-40B4-BE49-F238E27FC236}">
                <a16:creationId xmlns:a16="http://schemas.microsoft.com/office/drawing/2014/main" id="{5DF0B146-139D-48EF-9847-6EDBEF4D4CF3}"/>
              </a:ext>
            </a:extLst>
          </p:cNvPr>
          <p:cNvSpPr txBox="1"/>
          <p:nvPr/>
        </p:nvSpPr>
        <p:spPr>
          <a:xfrm>
            <a:off x="6520031" y="5085184"/>
            <a:ext cx="4760545" cy="1077218"/>
          </a:xfrm>
          <a:prstGeom prst="rect">
            <a:avLst/>
          </a:prstGeom>
          <a:noFill/>
        </p:spPr>
        <p:txBody>
          <a:bodyPr wrap="square" rtlCol="0">
            <a:spAutoFit/>
          </a:bodyPr>
          <a:lstStyle/>
          <a:p>
            <a:r>
              <a:rPr lang="en-GB" sz="3200"/>
              <a:t>Play board games that include 1 or 2 dice</a:t>
            </a:r>
          </a:p>
        </p:txBody>
      </p:sp>
    </p:spTree>
    <p:extLst>
      <p:ext uri="{BB962C8B-B14F-4D97-AF65-F5344CB8AC3E}">
        <p14:creationId xmlns:p14="http://schemas.microsoft.com/office/powerpoint/2010/main" val="1122613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clipart&#10;&#10;Description automatically generated">
            <a:extLst>
              <a:ext uri="{FF2B5EF4-FFF2-40B4-BE49-F238E27FC236}">
                <a16:creationId xmlns:a16="http://schemas.microsoft.com/office/drawing/2014/main" id="{576160CB-003A-45C1-89FD-6116321C774F}"/>
              </a:ext>
            </a:extLst>
          </p:cNvPr>
          <p:cNvPicPr>
            <a:picLocks noChangeAspect="1"/>
          </p:cNvPicPr>
          <p:nvPr/>
        </p:nvPicPr>
        <p:blipFill>
          <a:blip r:embed="rId2"/>
          <a:stretch>
            <a:fillRect/>
          </a:stretch>
        </p:blipFill>
        <p:spPr>
          <a:xfrm>
            <a:off x="839416" y="188640"/>
            <a:ext cx="11145694" cy="3816424"/>
          </a:xfrm>
          <a:prstGeom prst="rect">
            <a:avLst/>
          </a:prstGeom>
        </p:spPr>
      </p:pic>
    </p:spTree>
    <p:extLst>
      <p:ext uri="{BB962C8B-B14F-4D97-AF65-F5344CB8AC3E}">
        <p14:creationId xmlns:p14="http://schemas.microsoft.com/office/powerpoint/2010/main" val="1858472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5D7881-F255-4308-BFB5-7F6712605B00}"/>
              </a:ext>
            </a:extLst>
          </p:cNvPr>
          <p:cNvSpPr txBox="1"/>
          <p:nvPr/>
        </p:nvSpPr>
        <p:spPr>
          <a:xfrm>
            <a:off x="335360" y="260648"/>
            <a:ext cx="11521280" cy="4426276"/>
          </a:xfrm>
          <a:prstGeom prst="rect">
            <a:avLst/>
          </a:prstGeom>
          <a:noFill/>
        </p:spPr>
        <p:txBody>
          <a:bodyPr wrap="square">
            <a:spAutoFit/>
          </a:bodyPr>
          <a:lstStyle/>
          <a:p>
            <a:pPr>
              <a:lnSpc>
                <a:spcPct val="107000"/>
              </a:lnSpc>
              <a:spcAft>
                <a:spcPts val="800"/>
              </a:spcAft>
            </a:pPr>
            <a:r>
              <a:rPr lang="en-GB" sz="2800" b="1" u="sng">
                <a:effectLst/>
                <a:latin typeface="Calibri" panose="020F0502020204030204" pitchFamily="34" charset="0"/>
                <a:ea typeface="Calibri" panose="020F0502020204030204" pitchFamily="34" charset="0"/>
                <a:cs typeface="Times New Roman" panose="02020603050405020304" pitchFamily="18" charset="0"/>
              </a:rPr>
              <a:t>MATHS</a:t>
            </a:r>
            <a:endParaRPr lang="en-GB">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GB" sz="2800">
                <a:effectLst/>
                <a:latin typeface="Calibri" panose="020F0502020204030204" pitchFamily="34" charset="0"/>
                <a:ea typeface="Calibri" panose="020F0502020204030204" pitchFamily="34" charset="0"/>
                <a:cs typeface="Times New Roman" panose="02020603050405020304" pitchFamily="18" charset="0"/>
              </a:rPr>
              <a:t>Use the app ‘</a:t>
            </a:r>
            <a:r>
              <a:rPr lang="en-GB" sz="2800" err="1">
                <a:effectLst/>
                <a:latin typeface="Calibri" panose="020F0502020204030204" pitchFamily="34" charset="0"/>
                <a:ea typeface="Calibri" panose="020F0502020204030204" pitchFamily="34" charset="0"/>
                <a:cs typeface="Times New Roman" panose="02020603050405020304" pitchFamily="18" charset="0"/>
              </a:rPr>
              <a:t>Numbots</a:t>
            </a:r>
            <a:r>
              <a:rPr lang="en-GB" sz="2800">
                <a:effectLst/>
                <a:latin typeface="Calibri" panose="020F0502020204030204" pitchFamily="34" charset="0"/>
                <a:ea typeface="Calibri" panose="020F0502020204030204" pitchFamily="34" charset="0"/>
                <a:cs typeface="Times New Roman" panose="02020603050405020304" pitchFamily="18" charset="0"/>
              </a:rPr>
              <a:t>’ for number fluency (if you can). The password is in your pack </a:t>
            </a:r>
            <a:endParaRPr lang="en-GB">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GB" sz="2800">
                <a:effectLst/>
                <a:latin typeface="Calibri" panose="020F0502020204030204" pitchFamily="34" charset="0"/>
                <a:ea typeface="Calibri" panose="020F0502020204030204" pitchFamily="34" charset="0"/>
                <a:cs typeface="Times New Roman" panose="02020603050405020304" pitchFamily="18" charset="0"/>
              </a:rPr>
              <a:t>Count, count and… count! Find opportunities to count and compare</a:t>
            </a:r>
            <a:endParaRPr lang="en-GB">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GB" sz="2800">
                <a:effectLst/>
                <a:latin typeface="Calibri" panose="020F0502020204030204" pitchFamily="34" charset="0"/>
                <a:ea typeface="Calibri" panose="020F0502020204030204" pitchFamily="34" charset="0"/>
                <a:cs typeface="Times New Roman" panose="02020603050405020304" pitchFamily="18" charset="0"/>
              </a:rPr>
              <a:t>Notice numerals and discuss </a:t>
            </a:r>
            <a:r>
              <a:rPr lang="en-GB" sz="2800">
                <a:cs typeface="Times New Roman" panose="02020603050405020304" pitchFamily="18" charset="0"/>
              </a:rPr>
              <a:t>how big or small the value of the numbers are</a:t>
            </a:r>
            <a:endParaRPr lang="en-GB">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GB" sz="2800">
                <a:effectLst/>
                <a:latin typeface="Calibri" panose="020F0502020204030204" pitchFamily="34" charset="0"/>
                <a:ea typeface="Calibri" panose="020F0502020204030204" pitchFamily="34" charset="0"/>
                <a:cs typeface="Times New Roman" panose="02020603050405020304" pitchFamily="18" charset="0"/>
              </a:rPr>
              <a:t>Hands on maths! Making cakes, filling containers, sand and mud play etc. </a:t>
            </a:r>
            <a:endParaRPr lang="en-GB">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GB" sz="2800">
                <a:effectLst/>
                <a:latin typeface="Calibri" panose="020F0502020204030204" pitchFamily="34" charset="0"/>
                <a:ea typeface="Calibri" panose="020F0502020204030204" pitchFamily="34" charset="0"/>
                <a:cs typeface="Times New Roman" panose="02020603050405020304" pitchFamily="18" charset="0"/>
              </a:rPr>
              <a:t>Pick a pair – quantities to numerals (make dot cards and number cards). Can the child then order all the numbers? </a:t>
            </a:r>
          </a:p>
          <a:p>
            <a:pPr marL="342900" lvl="0" indent="-342900">
              <a:lnSpc>
                <a:spcPct val="107000"/>
              </a:lnSpc>
              <a:spcAft>
                <a:spcPts val="800"/>
              </a:spcAft>
              <a:buFont typeface="Wingdings" panose="05000000000000000000" pitchFamily="2" charset="2"/>
              <a:buChar char=""/>
            </a:pPr>
            <a:r>
              <a:rPr lang="en-GB" sz="2800">
                <a:cs typeface="Times New Roman" panose="02020603050405020304" pitchFamily="18" charset="0"/>
              </a:rPr>
              <a:t>Games, games, games</a:t>
            </a:r>
            <a:endParaRPr lang="en-GB">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0408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2" name="Rectangle 2056">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3" name="Freeform: Shape 2058">
            <a:extLst>
              <a:ext uri="{FF2B5EF4-FFF2-40B4-BE49-F238E27FC236}">
                <a16:creationId xmlns:a16="http://schemas.microsoft.com/office/drawing/2014/main" id="{03E485DD-0C12-45BC-A361-28152A03B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4207" y="0"/>
            <a:ext cx="2472664" cy="6858000"/>
          </a:xfrm>
          <a:custGeom>
            <a:avLst/>
            <a:gdLst>
              <a:gd name="connsiteX0" fmla="*/ 1056708 w 2472664"/>
              <a:gd name="connsiteY0" fmla="*/ 0 h 6858000"/>
              <a:gd name="connsiteX1" fmla="*/ 2472664 w 2472664"/>
              <a:gd name="connsiteY1" fmla="*/ 0 h 6858000"/>
              <a:gd name="connsiteX2" fmla="*/ 2400427 w 2472664"/>
              <a:gd name="connsiteY2" fmla="*/ 75768 h 6858000"/>
              <a:gd name="connsiteX3" fmla="*/ 1104861 w 2472664"/>
              <a:gd name="connsiteY3" fmla="*/ 3429000 h 6858000"/>
              <a:gd name="connsiteX4" fmla="*/ 2400427 w 2472664"/>
              <a:gd name="connsiteY4" fmla="*/ 6782233 h 6858000"/>
              <a:gd name="connsiteX5" fmla="*/ 2472664 w 2472664"/>
              <a:gd name="connsiteY5" fmla="*/ 6858000 h 6858000"/>
              <a:gd name="connsiteX6" fmla="*/ 1056708 w 2472664"/>
              <a:gd name="connsiteY6" fmla="*/ 6858000 h 6858000"/>
              <a:gd name="connsiteX7" fmla="*/ 1040416 w 2472664"/>
              <a:gd name="connsiteY7" fmla="*/ 6835090 h 6858000"/>
              <a:gd name="connsiteX8" fmla="*/ 0 w 2472664"/>
              <a:gd name="connsiteY8" fmla="*/ 3429000 h 6858000"/>
              <a:gd name="connsiteX9" fmla="*/ 1040416 w 2472664"/>
              <a:gd name="connsiteY9" fmla="*/ 2291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2664" h="6858000">
                <a:moveTo>
                  <a:pt x="1056708" y="0"/>
                </a:moveTo>
                <a:lnTo>
                  <a:pt x="2472664" y="0"/>
                </a:lnTo>
                <a:lnTo>
                  <a:pt x="2400427" y="75768"/>
                </a:lnTo>
                <a:cubicBezTo>
                  <a:pt x="1595469" y="961418"/>
                  <a:pt x="1104861" y="2137915"/>
                  <a:pt x="1104861" y="3429000"/>
                </a:cubicBezTo>
                <a:cubicBezTo>
                  <a:pt x="1104861" y="4720086"/>
                  <a:pt x="1595469" y="5896583"/>
                  <a:pt x="2400427" y="6782233"/>
                </a:cubicBezTo>
                <a:lnTo>
                  <a:pt x="2472664" y="6858000"/>
                </a:lnTo>
                <a:lnTo>
                  <a:pt x="1056708" y="6858000"/>
                </a:lnTo>
                <a:lnTo>
                  <a:pt x="1040416" y="6835090"/>
                </a:lnTo>
                <a:cubicBezTo>
                  <a:pt x="383551" y="5862802"/>
                  <a:pt x="0" y="4690693"/>
                  <a:pt x="0" y="3429000"/>
                </a:cubicBezTo>
                <a:cubicBezTo>
                  <a:pt x="0" y="2167308"/>
                  <a:pt x="383551" y="995199"/>
                  <a:pt x="1040416" y="22911"/>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1" name="Freeform: Shape 2060">
            <a:extLst>
              <a:ext uri="{FF2B5EF4-FFF2-40B4-BE49-F238E27FC236}">
                <a16:creationId xmlns:a16="http://schemas.microsoft.com/office/drawing/2014/main" id="{6D6B998F-CA62-4EE6-B7E7-046377D4F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03038" y="1992863"/>
            <a:ext cx="1488962" cy="2872274"/>
          </a:xfrm>
          <a:custGeom>
            <a:avLst/>
            <a:gdLst>
              <a:gd name="connsiteX0" fmla="*/ 1436137 w 1488962"/>
              <a:gd name="connsiteY0" fmla="*/ 0 h 2872274"/>
              <a:gd name="connsiteX1" fmla="*/ 1488962 w 1488962"/>
              <a:gd name="connsiteY1" fmla="*/ 2668 h 2872274"/>
              <a:gd name="connsiteX2" fmla="*/ 1488962 w 1488962"/>
              <a:gd name="connsiteY2" fmla="*/ 2869607 h 2872274"/>
              <a:gd name="connsiteX3" fmla="*/ 1436137 w 1488962"/>
              <a:gd name="connsiteY3" fmla="*/ 2872274 h 2872274"/>
              <a:gd name="connsiteX4" fmla="*/ 0 w 1488962"/>
              <a:gd name="connsiteY4" fmla="*/ 1436137 h 2872274"/>
              <a:gd name="connsiteX5" fmla="*/ 1436137 w 1488962"/>
              <a:gd name="connsiteY5" fmla="*/ 0 h 287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8962" h="2872274">
                <a:moveTo>
                  <a:pt x="1436137" y="0"/>
                </a:moveTo>
                <a:lnTo>
                  <a:pt x="1488962" y="2668"/>
                </a:lnTo>
                <a:lnTo>
                  <a:pt x="1488962" y="2869607"/>
                </a:lnTo>
                <a:lnTo>
                  <a:pt x="1436137" y="2872274"/>
                </a:lnTo>
                <a:cubicBezTo>
                  <a:pt x="642980" y="2872274"/>
                  <a:pt x="0" y="2229294"/>
                  <a:pt x="0" y="1436137"/>
                </a:cubicBezTo>
                <a:cubicBezTo>
                  <a:pt x="0" y="642980"/>
                  <a:pt x="642980" y="0"/>
                  <a:pt x="1436137" y="0"/>
                </a:cubicBez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A1F41A7A-1338-F834-4904-8F8E23AE60F9}"/>
              </a:ext>
            </a:extLst>
          </p:cNvPr>
          <p:cNvSpPr txBox="1"/>
          <p:nvPr/>
        </p:nvSpPr>
        <p:spPr>
          <a:xfrm>
            <a:off x="3583878" y="2852936"/>
            <a:ext cx="7672153" cy="769441"/>
          </a:xfrm>
          <a:prstGeom prst="rect">
            <a:avLst/>
          </a:prstGeom>
          <a:noFill/>
        </p:spPr>
        <p:txBody>
          <a:bodyPr wrap="square" rtlCol="0">
            <a:spAutoFit/>
          </a:bodyPr>
          <a:lstStyle/>
          <a:p>
            <a:r>
              <a:rPr lang="en-GB" sz="4400"/>
              <a:t>Any questions? </a:t>
            </a:r>
          </a:p>
        </p:txBody>
      </p:sp>
    </p:spTree>
    <p:extLst>
      <p:ext uri="{BB962C8B-B14F-4D97-AF65-F5344CB8AC3E}">
        <p14:creationId xmlns:p14="http://schemas.microsoft.com/office/powerpoint/2010/main" val="900341514"/>
      </p:ext>
    </p:extLst>
  </p:cSld>
  <p:clrMapOvr>
    <a:masterClrMapping/>
  </p:clrMapOvr>
</p:sld>
</file>

<file path=ppt/theme/theme1.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02DAD8B2EB874089303339348FE854" ma:contentTypeVersion="19" ma:contentTypeDescription="Create a new document." ma:contentTypeScope="" ma:versionID="1cbf6674300c247db9e9da11a4baa261">
  <xsd:schema xmlns:xsd="http://www.w3.org/2001/XMLSchema" xmlns:xs="http://www.w3.org/2001/XMLSchema" xmlns:p="http://schemas.microsoft.com/office/2006/metadata/properties" xmlns:ns2="856b1902-d5a5-47f2-a432-3419323e0613" xmlns:ns3="0ecd34e7-3990-4c9a-8a52-bce29ae853dc" targetNamespace="http://schemas.microsoft.com/office/2006/metadata/properties" ma:root="true" ma:fieldsID="0ebfb21740b74dfe0ee6f7418a615d4c" ns2:_="" ns3:_="">
    <xsd:import namespace="856b1902-d5a5-47f2-a432-3419323e0613"/>
    <xsd:import namespace="0ecd34e7-3990-4c9a-8a52-bce29ae853d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6b1902-d5a5-47f2-a432-3419323e06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88a9f95-cdb2-4e7d-a794-f391500061b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ecd34e7-3990-4c9a-8a52-bce29ae853d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a443040-c9af-43dc-94e3-144b9eaeda90}" ma:internalName="TaxCatchAll" ma:showField="CatchAllData" ma:web="0ecd34e7-3990-4c9a-8a52-bce29ae85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ecd34e7-3990-4c9a-8a52-bce29ae853dc" xsi:nil="true"/>
    <lcf76f155ced4ddcb4097134ff3c332f xmlns="856b1902-d5a5-47f2-a432-3419323e061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324A55-2534-43FC-B253-7E5DC262B37E}">
  <ds:schemaRefs>
    <ds:schemaRef ds:uri="0ecd34e7-3990-4c9a-8a52-bce29ae853dc"/>
    <ds:schemaRef ds:uri="856b1902-d5a5-47f2-a432-3419323e06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0B8E684-7516-47AC-9294-08AAE612A259}">
  <ds:schemaRefs>
    <ds:schemaRef ds:uri="0ecd34e7-3990-4c9a-8a52-bce29ae853dc"/>
    <ds:schemaRef ds:uri="856b1902-d5a5-47f2-a432-3419323e06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625A118-A614-4A41-B843-FEF7057E29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42</Slides>
  <Notes>24</Notes>
  <HiddenSlides>0</HiddenSlides>
  <ScaleCrop>false</ScaleCrop>
  <HeadingPairs>
    <vt:vector size="4" baseType="variant">
      <vt:variant>
        <vt:lpstr>Theme</vt:lpstr>
      </vt:variant>
      <vt:variant>
        <vt:i4>4</vt:i4>
      </vt:variant>
      <vt:variant>
        <vt:lpstr>Slide Titles</vt:lpstr>
      </vt:variant>
      <vt:variant>
        <vt:i4>42</vt:i4>
      </vt:variant>
    </vt:vector>
  </HeadingPairs>
  <TitlesOfParts>
    <vt:vector size="46" baseType="lpstr">
      <vt:lpstr>Normal body copy page</vt:lpstr>
      <vt:lpstr>Custom Design</vt:lpstr>
      <vt:lpstr>3_Normal body copy page</vt:lpstr>
      <vt:lpstr>4_Normal body copy page</vt:lpstr>
      <vt:lpstr>PowerPoint Presentation</vt:lpstr>
      <vt:lpstr>PowerPoint Presentation</vt:lpstr>
      <vt:lpstr>PowerPoint Presentation</vt:lpstr>
      <vt:lpstr>PowerPoint Presentation</vt:lpstr>
      <vt:lpstr>PowerPoint Presentation</vt:lpstr>
      <vt:lpstr>Phonics is:</vt:lpstr>
      <vt:lpstr>PowerPoint Presentation</vt:lpstr>
      <vt:lpstr>Little Wandle Letters and Sounds Revised</vt:lpstr>
      <vt:lpstr>Teaching order </vt:lpstr>
      <vt:lpstr>How we make learning stick </vt:lpstr>
      <vt:lpstr>Blending to read words</vt:lpstr>
      <vt:lpstr>Tricky words</vt:lpstr>
      <vt:lpstr>Spelling</vt:lpstr>
      <vt:lpstr>PowerPoint Presentation</vt:lpstr>
      <vt:lpstr>PowerPoint Presentation</vt:lpstr>
      <vt:lpstr>Little Wandle website </vt:lpstr>
      <vt:lpstr>PowerPoint Presentation</vt:lpstr>
      <vt:lpstr>The most important thing you can do is read with your child</vt:lpstr>
      <vt:lpstr>Books going home</vt:lpstr>
      <vt:lpstr>Reading a wordless books</vt:lpstr>
      <vt:lpstr>Read to your child</vt:lpstr>
      <vt:lpstr>A reading book at the right level</vt:lpstr>
      <vt:lpstr>We use assessment to match your child with the right level of book. </vt:lpstr>
      <vt:lpstr>PowerPoint Presentation</vt:lpstr>
      <vt:lpstr>Listening to your child read their phonics book</vt:lpstr>
      <vt:lpstr>PowerPoint Presentation</vt:lpstr>
      <vt:lpstr>PowerPoint Presentation</vt:lpstr>
      <vt:lpstr>PowerPoint Presentation</vt:lpstr>
      <vt:lpstr>PowerPoint Presentation</vt:lpstr>
      <vt:lpstr>Number: counting </vt:lpstr>
      <vt:lpstr>Number: </vt:lpstr>
      <vt:lpstr>Number: composition </vt:lpstr>
      <vt:lpstr>Subitising </vt:lpstr>
      <vt:lpstr>Number: comparing</vt:lpstr>
      <vt:lpstr>Pattern </vt:lpstr>
      <vt:lpstr>Shape, space and measure</vt:lpstr>
      <vt:lpstr>Numberblocks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sherrington</dc:creator>
  <cp:revision>17</cp:revision>
  <cp:lastPrinted>2021-11-08T18:32:12Z</cp:lastPrinted>
  <dcterms:modified xsi:type="dcterms:W3CDTF">2026-09-23T08:39:34Z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0x0101006202DAD8B2EB874089303339348FE854</vt:lpwstr>
  </property>
  <property fmtid="{D5CDD505-2E9C-101B-9397-08002B2CF9AE}" pid="3" name="MediaServiceImageTags">
    <vt:lpwstr/>
  </property>
</Properties>
</file>